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7" r:id="rId2"/>
    <p:sldMasterId id="2147483694" r:id="rId3"/>
    <p:sldMasterId id="2147483711" r:id="rId4"/>
  </p:sldMasterIdLst>
  <p:notesMasterIdLst>
    <p:notesMasterId r:id="rId40"/>
  </p:notesMasterIdLst>
  <p:handoutMasterIdLst>
    <p:handoutMasterId r:id="rId41"/>
  </p:handoutMasterIdLst>
  <p:sldIdLst>
    <p:sldId id="300" r:id="rId5"/>
    <p:sldId id="320" r:id="rId6"/>
    <p:sldId id="321" r:id="rId7"/>
    <p:sldId id="332" r:id="rId8"/>
    <p:sldId id="334" r:id="rId9"/>
    <p:sldId id="358" r:id="rId10"/>
    <p:sldId id="335" r:id="rId11"/>
    <p:sldId id="305" r:id="rId12"/>
    <p:sldId id="306" r:id="rId13"/>
    <p:sldId id="319" r:id="rId14"/>
    <p:sldId id="336" r:id="rId15"/>
    <p:sldId id="317" r:id="rId16"/>
    <p:sldId id="354" r:id="rId17"/>
    <p:sldId id="355" r:id="rId18"/>
    <p:sldId id="356" r:id="rId19"/>
    <p:sldId id="316" r:id="rId20"/>
    <p:sldId id="315" r:id="rId21"/>
    <p:sldId id="322" r:id="rId22"/>
    <p:sldId id="339" r:id="rId23"/>
    <p:sldId id="338" r:id="rId24"/>
    <p:sldId id="323" r:id="rId25"/>
    <p:sldId id="304" r:id="rId26"/>
    <p:sldId id="337" r:id="rId27"/>
    <p:sldId id="297" r:id="rId28"/>
    <p:sldId id="296" r:id="rId29"/>
    <p:sldId id="353" r:id="rId30"/>
    <p:sldId id="284" r:id="rId31"/>
    <p:sldId id="352" r:id="rId32"/>
    <p:sldId id="351" r:id="rId33"/>
    <p:sldId id="301" r:id="rId34"/>
    <p:sldId id="324" r:id="rId35"/>
    <p:sldId id="331" r:id="rId36"/>
    <p:sldId id="329" r:id="rId37"/>
    <p:sldId id="359" r:id="rId38"/>
    <p:sldId id="330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9ACE"/>
    <a:srgbClr val="8EB4E3"/>
    <a:srgbClr val="5481B2"/>
    <a:srgbClr val="416EA0"/>
    <a:srgbClr val="383838"/>
    <a:srgbClr val="656364"/>
    <a:srgbClr val="376092"/>
    <a:srgbClr val="C6D9F1"/>
    <a:srgbClr val="DDD9C3"/>
    <a:srgbClr val="93C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0" autoAdjust="0"/>
    <p:restoredTop sz="58960" autoAdjust="0"/>
  </p:normalViewPr>
  <p:slideViewPr>
    <p:cSldViewPr snapToGrid="0">
      <p:cViewPr>
        <p:scale>
          <a:sx n="50" d="100"/>
          <a:sy n="50" d="100"/>
        </p:scale>
        <p:origin x="-1742" y="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204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40" d="100"/>
          <a:sy n="40" d="100"/>
        </p:scale>
        <p:origin x="-2280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52612-716B-0A4C-AA81-B312ED381662}" type="datetimeFigureOut">
              <a:rPr lang="en-US" smtClean="0"/>
              <a:t>10/6/2013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7BFC9-1970-F346-AC29-8691489F9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328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D296C-9926-4D5B-8A2B-36675D6E8EA6}" type="datetimeFigureOut">
              <a:rPr lang="en-GB" smtClean="0"/>
              <a:t>06/10/2013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207785-B14E-42BB-8321-058D9725A7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246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442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628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7295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44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229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4311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573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3622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698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5414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9738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001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77282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1127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06299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7380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91308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908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5445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369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8297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5607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9818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2907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677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622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39F51-AD97-9441-A4A1-026176D0680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06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554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39F51-AD97-9441-A4A1-026176D0680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5006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39F51-AD97-9441-A4A1-026176D0680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50061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639F51-AD97-9441-A4A1-026176D06807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5006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lin Direc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lin integration Suit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lin Platform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lin Prof Services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lin Trad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4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729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64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140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007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287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97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1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450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886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549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8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8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2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95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855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8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170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734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720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065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588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97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7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348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040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89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7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73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0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24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75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907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137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325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534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88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958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57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7728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765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815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4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5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84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43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70648-D8B7-4D54-8DA4-0A879107CC05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5659921" y="643033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2013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 defTabSz="457200"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43033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© Caplin Systems Ltd. 2013 </a:t>
            </a:r>
            <a:r>
              <a:rPr lang="en-US" sz="1000" dirty="0" smtClean="0">
                <a:solidFill>
                  <a:prstClr val="white">
                    <a:lumMod val="85000"/>
                  </a:prstClr>
                </a:solidFill>
                <a:latin typeface="Arial"/>
              </a:rPr>
              <a:t>|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1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 defTabSz="457200"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43033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© Caplin Systems Ltd. 2013 </a:t>
            </a:r>
            <a:r>
              <a:rPr lang="en-US" sz="1000" dirty="0" smtClean="0">
                <a:solidFill>
                  <a:prstClr val="white">
                    <a:lumMod val="85000"/>
                  </a:prstClr>
                </a:solidFill>
                <a:latin typeface="Arial"/>
              </a:rPr>
              <a:t>|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9825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094A8FE-592D-BD40-BA6B-E7C80E8A958E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/>
              </a:rPr>
              <a:pPr defTabSz="457200"/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9921" y="643033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© Caplin Systems Ltd. 2013 </a:t>
            </a:r>
            <a:r>
              <a:rPr lang="en-US" sz="1000" dirty="0" smtClean="0">
                <a:solidFill>
                  <a:prstClr val="white">
                    <a:lumMod val="85000"/>
                  </a:prstClr>
                </a:solidFill>
                <a:latin typeface="Arial"/>
              </a:rPr>
              <a:t>|</a:t>
            </a:r>
            <a:r>
              <a:rPr lang="en-US" sz="1000" dirty="0" smtClean="0">
                <a:solidFill>
                  <a:prstClr val="white">
                    <a:lumMod val="65000"/>
                  </a:prstClr>
                </a:solidFill>
                <a:latin typeface="Arial"/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6432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11" Type="http://schemas.openxmlformats.org/officeDocument/2006/relationships/image" Target="../media/image13.png"/><Relationship Id="rId5" Type="http://schemas.openxmlformats.org/officeDocument/2006/relationships/image" Target="../media/image27.png"/><Relationship Id="rId10" Type="http://schemas.openxmlformats.org/officeDocument/2006/relationships/image" Target="../media/image15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3.png"/><Relationship Id="rId11" Type="http://schemas.openxmlformats.org/officeDocument/2006/relationships/image" Target="../media/image13.png"/><Relationship Id="rId5" Type="http://schemas.openxmlformats.org/officeDocument/2006/relationships/image" Target="../media/image32.png"/><Relationship Id="rId10" Type="http://schemas.openxmlformats.org/officeDocument/2006/relationships/image" Target="../media/image14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6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3.png"/><Relationship Id="rId11" Type="http://schemas.openxmlformats.org/officeDocument/2006/relationships/image" Target="../media/image40.png"/><Relationship Id="rId5" Type="http://schemas.openxmlformats.org/officeDocument/2006/relationships/image" Target="../media/image32.png"/><Relationship Id="rId10" Type="http://schemas.openxmlformats.org/officeDocument/2006/relationships/image" Target="../media/image14.pn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15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The Caplin Software Stack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smtClean="0"/>
              <a:t>Caplin Software Introduction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302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614447" y="703339"/>
            <a:ext cx="7145437" cy="5966473"/>
            <a:chOff x="614447" y="703339"/>
            <a:chExt cx="7145437" cy="5966473"/>
          </a:xfrm>
        </p:grpSpPr>
        <p:sp>
          <p:nvSpPr>
            <p:cNvPr id="39" name="Rectangle 38"/>
            <p:cNvSpPr/>
            <p:nvPr/>
          </p:nvSpPr>
          <p:spPr>
            <a:xfrm>
              <a:off x="1712347" y="5789019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000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12347" y="5546290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712347" y="5302587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1803266" y="6073715"/>
              <a:ext cx="5956618" cy="313341"/>
              <a:chOff x="1807131" y="5529742"/>
              <a:chExt cx="5956618" cy="313341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807131" y="5529742"/>
                <a:ext cx="749686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FX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050130" y="5529742"/>
                <a:ext cx="148723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Fixed Income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931048" y="5529742"/>
                <a:ext cx="1003370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Equities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361545" y="5529742"/>
                <a:ext cx="140220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Derivatives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1764917" y="5187118"/>
              <a:ext cx="5794335" cy="922733"/>
              <a:chOff x="1768782" y="4727810"/>
              <a:chExt cx="5794335" cy="922733"/>
            </a:xfrm>
          </p:grpSpPr>
          <p:pic>
            <p:nvPicPr>
              <p:cNvPr id="57" name="Picture 56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8782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8" name="Picture 57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77531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9" name="Picture 58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40384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60" name="Picture 59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13493" y="4727810"/>
                <a:ext cx="922733" cy="922733"/>
              </a:xfrm>
              <a:prstGeom prst="rect">
                <a:avLst/>
              </a:prstGeom>
            </p:spPr>
          </p:pic>
        </p:grpSp>
        <p:grpSp>
          <p:nvGrpSpPr>
            <p:cNvPr id="2" name="Group 1"/>
            <p:cNvGrpSpPr/>
            <p:nvPr/>
          </p:nvGrpSpPr>
          <p:grpSpPr>
            <a:xfrm>
              <a:off x="1767216" y="703339"/>
              <a:ext cx="5690705" cy="1076915"/>
              <a:chOff x="1767216" y="1025036"/>
              <a:chExt cx="5690705" cy="1076915"/>
            </a:xfrm>
          </p:grpSpPr>
          <p:pic>
            <p:nvPicPr>
              <p:cNvPr id="62" name="Picture 61" descr="device-desktop.png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7216" y="1025036"/>
                <a:ext cx="1273874" cy="1075408"/>
              </a:xfrm>
              <a:prstGeom prst="rect">
                <a:avLst/>
              </a:prstGeom>
            </p:spPr>
          </p:pic>
          <p:pic>
            <p:nvPicPr>
              <p:cNvPr id="82" name="Picture 81" descr="device-laptop.pn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47109" y="1313739"/>
                <a:ext cx="1301567" cy="756940"/>
              </a:xfrm>
              <a:prstGeom prst="rect">
                <a:avLst/>
              </a:prstGeom>
            </p:spPr>
          </p:pic>
          <p:pic>
            <p:nvPicPr>
              <p:cNvPr id="83" name="Picture 82" descr="device-smartphone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1222" y="1510110"/>
                <a:ext cx="281544" cy="590782"/>
              </a:xfrm>
              <a:prstGeom prst="rect">
                <a:avLst/>
              </a:prstGeom>
            </p:spPr>
          </p:pic>
          <p:pic>
            <p:nvPicPr>
              <p:cNvPr id="84" name="Picture 83" descr="device-tablet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07131" y="1303472"/>
                <a:ext cx="950790" cy="798479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702330" y="6387056"/>
              <a:ext cx="5828401" cy="282756"/>
            </a:xfrm>
            <a:prstGeom prst="rect">
              <a:avLst/>
            </a:prstGeom>
            <a:noFill/>
            <a:effectLst/>
          </p:spPr>
          <p:txBody>
            <a:bodyPr wrap="square" lIns="108000" tIns="0" bIns="46800" rtlCol="0" anchor="ctr" anchorCtr="0">
              <a:noAutofit/>
            </a:bodyPr>
            <a:lstStyle>
              <a:defPPr>
                <a:defRPr lang="en-US"/>
              </a:defPPr>
              <a:lvl1pPr marR="0" lvl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5557838" algn="l"/>
                </a:tabLst>
                <a:defRPr sz="1600" b="1" kern="0" spc="0">
                  <a:solidFill>
                    <a:srgbClr val="376092"/>
                  </a:solidFill>
                  <a:cs typeface="Calibri"/>
                </a:defRPr>
              </a:lvl1pPr>
            </a:lstStyle>
            <a:p>
              <a:r>
                <a:rPr lang="en-US" b="0" dirty="0">
                  <a:latin typeface="Arial"/>
                </a:rPr>
                <a:t>Trading and information systems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12326" y="2936307"/>
              <a:ext cx="5814938" cy="226955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1712272" y="3239637"/>
              <a:ext cx="5814992" cy="817399"/>
              <a:chOff x="1713566" y="3211154"/>
              <a:chExt cx="5833806" cy="817399"/>
            </a:xfrm>
          </p:grpSpPr>
          <p:sp>
            <p:nvSpPr>
              <p:cNvPr id="68" name="Rectangle 35"/>
              <p:cNvSpPr>
                <a:spLocks/>
              </p:cNvSpPr>
              <p:nvPr/>
            </p:nvSpPr>
            <p:spPr bwMode="auto">
              <a:xfrm>
                <a:off x="1713566" y="3211154"/>
                <a:ext cx="5833806" cy="817399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714077" y="3211381"/>
                <a:ext cx="1145561" cy="297139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Distribution</a:t>
                </a:r>
              </a:p>
            </p:txBody>
          </p:sp>
          <p:sp>
            <p:nvSpPr>
              <p:cNvPr id="70" name="Isosceles Triangle 69"/>
              <p:cNvSpPr/>
              <p:nvPr/>
            </p:nvSpPr>
            <p:spPr>
              <a:xfrm rot="5400000">
                <a:off x="2800285" y="3266944"/>
                <a:ext cx="297138" cy="186016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714078" y="3566434"/>
                <a:ext cx="1145561" cy="462119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 smtClean="0">
                    <a:solidFill>
                      <a:prstClr val="white"/>
                    </a:solidFill>
                    <a:latin typeface="Arial"/>
                  </a:rPr>
                  <a:t>Web trading services</a:t>
                </a:r>
                <a:endParaRPr lang="en-US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2" name="Isosceles Triangle 71"/>
              <p:cNvSpPr/>
              <p:nvPr/>
            </p:nvSpPr>
            <p:spPr>
              <a:xfrm rot="5400000">
                <a:off x="2716260" y="3702946"/>
                <a:ext cx="462118" cy="189095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73" name="Picture 72" descr="icon-platform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6079" y="3449664"/>
                <a:ext cx="411480" cy="399327"/>
              </a:xfrm>
              <a:prstGeom prst="rect">
                <a:avLst/>
              </a:prstGeom>
            </p:spPr>
          </p:pic>
          <p:sp>
            <p:nvSpPr>
              <p:cNvPr id="74" name="TextBox 73"/>
              <p:cNvSpPr txBox="1"/>
              <p:nvPr/>
            </p:nvSpPr>
            <p:spPr>
              <a:xfrm>
                <a:off x="3698930" y="3449664"/>
                <a:ext cx="2725925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Platform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Web Trading Services and Distribution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14447" y="5229250"/>
              <a:ext cx="1085709" cy="762544"/>
              <a:chOff x="614447" y="4680217"/>
              <a:chExt cx="1085709" cy="762544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614447" y="4680217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Post-trade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14447" y="4927991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Execution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14447" y="5165762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Pre-trade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1714102" y="4625319"/>
              <a:ext cx="5814992" cy="508867"/>
              <a:chOff x="1714102" y="4427510"/>
              <a:chExt cx="5814992" cy="508867"/>
            </a:xfrm>
          </p:grpSpPr>
          <p:sp>
            <p:nvSpPr>
              <p:cNvPr id="48" name="Rectangle 35"/>
              <p:cNvSpPr>
                <a:spLocks/>
              </p:cNvSpPr>
              <p:nvPr/>
            </p:nvSpPr>
            <p:spPr bwMode="auto">
              <a:xfrm>
                <a:off x="1714102" y="4427510"/>
                <a:ext cx="5814992" cy="504000"/>
              </a:xfrm>
              <a:prstGeom prst="rect">
                <a:avLst/>
              </a:prstGeom>
              <a:pattFill prst="ltUpDiag">
                <a:fgClr>
                  <a:schemeClr val="accent2">
                    <a:lumMod val="40000"/>
                    <a:lumOff val="60000"/>
                  </a:schemeClr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>
                <a:off x="3695847" y="4499037"/>
                <a:ext cx="2720956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Asset </a:t>
                </a: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lass Integration APIs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Domain Integration APIs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5" name="Picture 4" descr="icon-ps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6402" y="4467356"/>
                <a:ext cx="420353" cy="420353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/>
            <p:nvPr/>
          </p:nvGrpSpPr>
          <p:grpSpPr>
            <a:xfrm>
              <a:off x="1716801" y="1869669"/>
              <a:ext cx="5812292" cy="492242"/>
              <a:chOff x="1716801" y="1671860"/>
              <a:chExt cx="5812292" cy="492242"/>
            </a:xfrm>
          </p:grpSpPr>
          <p:sp>
            <p:nvSpPr>
              <p:cNvPr id="96" name="Rectangle 35"/>
              <p:cNvSpPr>
                <a:spLocks/>
              </p:cNvSpPr>
              <p:nvPr/>
            </p:nvSpPr>
            <p:spPr bwMode="auto">
              <a:xfrm>
                <a:off x="1716801" y="1671860"/>
                <a:ext cx="5812292" cy="492242"/>
              </a:xfrm>
              <a:prstGeom prst="rect">
                <a:avLst/>
              </a:prstGeom>
              <a:pattFill prst="ltUpDiag">
                <a:fgClr>
                  <a:schemeClr val="accent2">
                    <a:lumMod val="40000"/>
                    <a:lumOff val="60000"/>
                  </a:schemeClr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3693350" y="1726732"/>
                <a:ext cx="2722730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Motifs and Blades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Pre-built applications and components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101" name="Picture 100" descr="icon-ps.pn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9382" y="1717012"/>
                <a:ext cx="420353" cy="420353"/>
              </a:xfrm>
              <a:prstGeom prst="rect">
                <a:avLst/>
              </a:prstGeom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1712273" y="4120023"/>
              <a:ext cx="5814992" cy="1009010"/>
              <a:chOff x="1712273" y="3922214"/>
              <a:chExt cx="5814992" cy="1009010"/>
            </a:xfrm>
          </p:grpSpPr>
          <p:sp>
            <p:nvSpPr>
              <p:cNvPr id="63" name="Rectangle 35"/>
              <p:cNvSpPr>
                <a:spLocks/>
              </p:cNvSpPr>
              <p:nvPr/>
            </p:nvSpPr>
            <p:spPr bwMode="auto">
              <a:xfrm>
                <a:off x="1712273" y="3922214"/>
                <a:ext cx="5814992" cy="504000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712789" y="3922540"/>
                <a:ext cx="1143473" cy="1008684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Integration</a:t>
                </a:r>
              </a:p>
            </p:txBody>
          </p:sp>
          <p:sp>
            <p:nvSpPr>
              <p:cNvPr id="65" name="Isosceles Triangle 64"/>
              <p:cNvSpPr/>
              <p:nvPr/>
            </p:nvSpPr>
            <p:spPr>
              <a:xfrm rot="5400000">
                <a:off x="2437139" y="4332506"/>
                <a:ext cx="1008685" cy="188750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66" name="Picture 65" descr="icon-cis.png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2153" y="3974964"/>
                <a:ext cx="410730" cy="399327"/>
              </a:xfrm>
              <a:prstGeom prst="rect">
                <a:avLst/>
              </a:prstGeom>
            </p:spPr>
          </p:pic>
          <p:sp>
            <p:nvSpPr>
              <p:cNvPr id="67" name="TextBox 66"/>
              <p:cNvSpPr txBox="1"/>
              <p:nvPr/>
            </p:nvSpPr>
            <p:spPr>
              <a:xfrm>
                <a:off x="3694018" y="3993741"/>
                <a:ext cx="2720956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Integration Suite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Integration APIs and Tools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1712327" y="1868027"/>
              <a:ext cx="5814937" cy="991275"/>
              <a:chOff x="1713626" y="1839544"/>
              <a:chExt cx="5821760" cy="991275"/>
            </a:xfrm>
          </p:grpSpPr>
          <p:sp>
            <p:nvSpPr>
              <p:cNvPr id="75" name="Rectangle 35"/>
              <p:cNvSpPr>
                <a:spLocks/>
              </p:cNvSpPr>
              <p:nvPr/>
            </p:nvSpPr>
            <p:spPr bwMode="auto">
              <a:xfrm>
                <a:off x="1716274" y="2334242"/>
                <a:ext cx="5819112" cy="492242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713626" y="1839544"/>
                <a:ext cx="1145799" cy="986373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Presentation</a:t>
                </a:r>
              </a:p>
            </p:txBody>
          </p:sp>
          <p:sp>
            <p:nvSpPr>
              <p:cNvPr id="77" name="Isosceles Triangle 76"/>
              <p:cNvSpPr/>
              <p:nvPr/>
            </p:nvSpPr>
            <p:spPr>
              <a:xfrm rot="5400000">
                <a:off x="2450904" y="2240072"/>
                <a:ext cx="991275" cy="190220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78" name="Picture 77" descr="icon-ct3.png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2321" y="2389149"/>
                <a:ext cx="411480" cy="399327"/>
              </a:xfrm>
              <a:prstGeom prst="rect">
                <a:avLst/>
              </a:prstGeom>
            </p:spPr>
          </p:pic>
          <p:sp>
            <p:nvSpPr>
              <p:cNvPr id="79" name="TextBox 78"/>
              <p:cNvSpPr txBox="1"/>
              <p:nvPr/>
            </p:nvSpPr>
            <p:spPr>
              <a:xfrm>
                <a:off x="3695142" y="2389114"/>
                <a:ext cx="2725925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Trader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HTML Tools and Business Modules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-20426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00"/>
                </a:solidFill>
              </a:rPr>
              <a:t>Caplin Products and </a:t>
            </a:r>
            <a:r>
              <a:rPr lang="en-US" sz="3200" dirty="0" smtClean="0">
                <a:solidFill>
                  <a:srgbClr val="000000"/>
                </a:solidFill>
              </a:rPr>
              <a:t>Services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9353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02374"/>
            <a:ext cx="8229600" cy="1143000"/>
          </a:xfrm>
        </p:spPr>
        <p:txBody>
          <a:bodyPr/>
          <a:lstStyle/>
          <a:p>
            <a:r>
              <a:rPr lang="en-US" dirty="0" smtClean="0"/>
              <a:t>How does this look in practice?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86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75220" y="1605744"/>
            <a:ext cx="6793561" cy="4604324"/>
            <a:chOff x="1175220" y="1324647"/>
            <a:chExt cx="6793561" cy="4604324"/>
          </a:xfrm>
        </p:grpSpPr>
        <p:sp>
          <p:nvSpPr>
            <p:cNvPr id="50" name="Right Arrow 49"/>
            <p:cNvSpPr/>
            <p:nvPr/>
          </p:nvSpPr>
          <p:spPr bwMode="auto">
            <a:xfrm>
              <a:off x="2662473" y="3842877"/>
              <a:ext cx="477338" cy="400591"/>
            </a:xfrm>
            <a:prstGeom prst="rightArrow">
              <a:avLst/>
            </a:prstGeom>
            <a:solidFill>
              <a:srgbClr val="8EB4E3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9" name="Right Arrow 48"/>
            <p:cNvSpPr/>
            <p:nvPr/>
          </p:nvSpPr>
          <p:spPr bwMode="auto">
            <a:xfrm>
              <a:off x="2663588" y="2950118"/>
              <a:ext cx="477338" cy="400591"/>
            </a:xfrm>
            <a:prstGeom prst="rightArrow">
              <a:avLst/>
            </a:prstGeom>
            <a:solidFill>
              <a:srgbClr val="8EB4E3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30" name="Straight Connector 29"/>
            <p:cNvCxnSpPr>
              <a:stCxn id="12" idx="2"/>
              <a:endCxn id="43" idx="0"/>
            </p:cNvCxnSpPr>
            <p:nvPr/>
          </p:nvCxnSpPr>
          <p:spPr>
            <a:xfrm>
              <a:off x="4862901" y="4296724"/>
              <a:ext cx="269" cy="136303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14" idx="2"/>
              <a:endCxn id="45" idx="0"/>
            </p:cNvCxnSpPr>
            <p:nvPr/>
          </p:nvCxnSpPr>
          <p:spPr>
            <a:xfrm>
              <a:off x="5979211" y="4296723"/>
              <a:ext cx="68" cy="136304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13" idx="2"/>
              <a:endCxn id="41" idx="0"/>
            </p:cNvCxnSpPr>
            <p:nvPr/>
          </p:nvCxnSpPr>
          <p:spPr>
            <a:xfrm>
              <a:off x="3746592" y="4296724"/>
              <a:ext cx="469" cy="136303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endCxn id="13" idx="0"/>
            </p:cNvCxnSpPr>
            <p:nvPr/>
          </p:nvCxnSpPr>
          <p:spPr>
            <a:xfrm>
              <a:off x="3746592" y="3617226"/>
              <a:ext cx="0" cy="16765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59" idx="2"/>
              <a:endCxn id="12" idx="0"/>
            </p:cNvCxnSpPr>
            <p:nvPr/>
          </p:nvCxnSpPr>
          <p:spPr>
            <a:xfrm flipH="1">
              <a:off x="4862901" y="3621417"/>
              <a:ext cx="3869" cy="16346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endCxn id="14" idx="0"/>
            </p:cNvCxnSpPr>
            <p:nvPr/>
          </p:nvCxnSpPr>
          <p:spPr>
            <a:xfrm>
              <a:off x="5979211" y="3621417"/>
              <a:ext cx="0" cy="163459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47"/>
            <p:cNvSpPr>
              <a:spLocks/>
            </p:cNvSpPr>
            <p:nvPr/>
          </p:nvSpPr>
          <p:spPr bwMode="auto">
            <a:xfrm>
              <a:off x="4410890" y="3784878"/>
              <a:ext cx="904022" cy="511846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Fixed Income Adapters</a:t>
              </a:r>
              <a:endParaRPr lang="en-US" sz="900" dirty="0">
                <a:solidFill>
                  <a:srgbClr val="000000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" name="Rectangle 47"/>
            <p:cNvSpPr>
              <a:spLocks/>
            </p:cNvSpPr>
            <p:nvPr/>
          </p:nvSpPr>
          <p:spPr bwMode="auto">
            <a:xfrm>
              <a:off x="3294581" y="3784878"/>
              <a:ext cx="904022" cy="511846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FX Adapters</a:t>
              </a:r>
              <a:endParaRPr lang="en-US" sz="900" dirty="0">
                <a:solidFill>
                  <a:srgbClr val="000000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5527200" y="3784876"/>
              <a:ext cx="904022" cy="511847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Equities </a:t>
              </a:r>
            </a:p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Adapters</a:t>
              </a:r>
              <a:endParaRPr lang="en-US" sz="900" dirty="0">
                <a:solidFill>
                  <a:srgbClr val="000000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3089" y="5414397"/>
              <a:ext cx="909865" cy="45259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>
                <a:defRPr/>
              </a:pPr>
              <a:r>
                <a:rPr lang="en-US" sz="1000" kern="0" dirty="0" smtClean="0">
                  <a:solidFill>
                    <a:prstClr val="white">
                      <a:lumMod val="50000"/>
                    </a:prstClr>
                  </a:solidFill>
                  <a:latin typeface="Arial"/>
                  <a:cs typeface="Arial"/>
                </a:rPr>
                <a:t>FX</a:t>
              </a:r>
              <a:endParaRPr lang="en-US" sz="1000" kern="0" dirty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47203" y="5414397"/>
              <a:ext cx="1249492" cy="45259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>
                <a:defRPr/>
              </a:pPr>
              <a:r>
                <a:rPr lang="en-US" sz="1000" kern="0" dirty="0" smtClean="0">
                  <a:solidFill>
                    <a:prstClr val="white">
                      <a:lumMod val="50000"/>
                    </a:prstClr>
                  </a:solidFill>
                  <a:latin typeface="Arial"/>
                  <a:cs typeface="Arial"/>
                </a:rPr>
                <a:t>Fixed Income</a:t>
              </a:r>
              <a:endParaRPr lang="en-US" sz="1000" kern="0" dirty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59815" y="5414397"/>
              <a:ext cx="1003370" cy="45259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>
                <a:defRPr/>
              </a:pPr>
              <a:r>
                <a:rPr lang="en-US" sz="1000" kern="0" dirty="0" smtClean="0">
                  <a:solidFill>
                    <a:prstClr val="white">
                      <a:lumMod val="50000"/>
                    </a:prstClr>
                  </a:solidFill>
                  <a:latin typeface="Arial"/>
                  <a:cs typeface="Arial"/>
                </a:rPr>
                <a:t>Equities</a:t>
              </a:r>
              <a:endParaRPr lang="en-US" sz="1000" kern="0" dirty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</a:endParaRPr>
            </a:p>
          </p:txBody>
        </p:sp>
        <p:pic>
          <p:nvPicPr>
            <p:cNvPr id="41" name="Picture 40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5694" y="4433027"/>
              <a:ext cx="922733" cy="922733"/>
            </a:xfrm>
            <a:prstGeom prst="rect">
              <a:avLst/>
            </a:prstGeom>
          </p:spPr>
        </p:pic>
        <p:pic>
          <p:nvPicPr>
            <p:cNvPr id="43" name="Picture 42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1803" y="4433027"/>
              <a:ext cx="922733" cy="922733"/>
            </a:xfrm>
            <a:prstGeom prst="rect">
              <a:avLst/>
            </a:prstGeom>
          </p:spPr>
        </p:pic>
        <p:pic>
          <p:nvPicPr>
            <p:cNvPr id="45" name="Picture 44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17912" y="4433027"/>
              <a:ext cx="922733" cy="922733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3710541" y="1324647"/>
              <a:ext cx="3826934" cy="849012"/>
              <a:chOff x="1662011" y="1055947"/>
              <a:chExt cx="5864856" cy="1301128"/>
            </a:xfrm>
          </p:grpSpPr>
          <p:pic>
            <p:nvPicPr>
              <p:cNvPr id="32" name="Picture 31" descr="device-desktop.png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</p:spPr>
          </p:pic>
          <p:pic>
            <p:nvPicPr>
              <p:cNvPr id="47" name="Picture 46" descr="device-laptop.pn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</p:spPr>
          </p:pic>
          <p:pic>
            <p:nvPicPr>
              <p:cNvPr id="51" name="Picture 50" descr="device-smartphone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</p:spPr>
          </p:pic>
          <p:pic>
            <p:nvPicPr>
              <p:cNvPr id="54" name="Picture 53" descr="device-tablet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</p:spPr>
          </p:pic>
        </p:grpSp>
        <p:grpSp>
          <p:nvGrpSpPr>
            <p:cNvPr id="7" name="Group 6"/>
            <p:cNvGrpSpPr/>
            <p:nvPr/>
          </p:nvGrpSpPr>
          <p:grpSpPr>
            <a:xfrm>
              <a:off x="1308225" y="2616820"/>
              <a:ext cx="1350346" cy="1682568"/>
              <a:chOff x="1308225" y="2616820"/>
              <a:chExt cx="1350346" cy="1682568"/>
            </a:xfrm>
          </p:grpSpPr>
          <p:sp>
            <p:nvSpPr>
              <p:cNvPr id="57" name="Rectangle 35"/>
              <p:cNvSpPr>
                <a:spLocks/>
              </p:cNvSpPr>
              <p:nvPr/>
            </p:nvSpPr>
            <p:spPr bwMode="auto">
              <a:xfrm>
                <a:off x="1308225" y="2616820"/>
                <a:ext cx="1350346" cy="1682568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pic>
            <p:nvPicPr>
              <p:cNvPr id="4" name="Picture 3" descr="icon-cis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36509" y="2744455"/>
                <a:ext cx="413774" cy="413774"/>
              </a:xfrm>
              <a:prstGeom prst="rect">
                <a:avLst/>
              </a:prstGeom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1436509" y="3204727"/>
                <a:ext cx="857801" cy="581749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Caplin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Integration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Suite</a:t>
                </a:r>
                <a:endPara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endParaRPr>
              </a:p>
            </p:txBody>
          </p:sp>
        </p:grpSp>
        <p:cxnSp>
          <p:nvCxnSpPr>
            <p:cNvPr id="85" name="Straight Connector 84"/>
            <p:cNvCxnSpPr/>
            <p:nvPr/>
          </p:nvCxnSpPr>
          <p:spPr>
            <a:xfrm>
              <a:off x="7265580" y="2733544"/>
              <a:ext cx="0" cy="179632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Rectangle 39"/>
            <p:cNvSpPr>
              <a:spLocks/>
            </p:cNvSpPr>
            <p:nvPr/>
          </p:nvSpPr>
          <p:spPr bwMode="auto">
            <a:xfrm>
              <a:off x="6567905" y="2626228"/>
              <a:ext cx="1395350" cy="359997"/>
            </a:xfrm>
            <a:prstGeom prst="rect">
              <a:avLst/>
            </a:prstGeom>
            <a:gradFill rotWithShape="1">
              <a:gsLst>
                <a:gs pos="0">
                  <a:srgbClr val="818181">
                    <a:tint val="100000"/>
                    <a:shade val="100000"/>
                    <a:satMod val="130000"/>
                  </a:srgbClr>
                </a:gs>
                <a:gs pos="100000">
                  <a:srgbClr val="818181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18181">
                  <a:shade val="95000"/>
                  <a:satMod val="105000"/>
                </a:srgbClr>
              </a:solidFill>
              <a:prstDash val="solid"/>
            </a:ln>
            <a:effectLst/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900" b="1" kern="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Web servers</a:t>
              </a:r>
            </a:p>
          </p:txBody>
        </p:sp>
        <p:sp>
          <p:nvSpPr>
            <p:cNvPr id="87" name="Rectangle 39"/>
            <p:cNvSpPr>
              <a:spLocks/>
            </p:cNvSpPr>
            <p:nvPr/>
          </p:nvSpPr>
          <p:spPr bwMode="auto">
            <a:xfrm>
              <a:off x="6573431" y="3260650"/>
              <a:ext cx="1395350" cy="359997"/>
            </a:xfrm>
            <a:prstGeom prst="rect">
              <a:avLst/>
            </a:prstGeom>
            <a:gradFill rotWithShape="1">
              <a:gsLst>
                <a:gs pos="0">
                  <a:srgbClr val="818181">
                    <a:tint val="100000"/>
                    <a:shade val="100000"/>
                    <a:satMod val="130000"/>
                  </a:srgbClr>
                </a:gs>
                <a:gs pos="100000">
                  <a:srgbClr val="818181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18181">
                  <a:shade val="95000"/>
                  <a:satMod val="105000"/>
                </a:srgbClr>
              </a:solidFill>
              <a:prstDash val="solid"/>
            </a:ln>
            <a:effectLst/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900" b="1" kern="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App servers</a:t>
              </a:r>
            </a:p>
          </p:txBody>
        </p:sp>
        <p:pic>
          <p:nvPicPr>
            <p:cNvPr id="88" name="Picture 87" descr="disks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2744" y="4593205"/>
              <a:ext cx="496373" cy="559547"/>
            </a:xfrm>
            <a:prstGeom prst="rect">
              <a:avLst/>
            </a:prstGeom>
          </p:spPr>
        </p:pic>
        <p:sp>
          <p:nvSpPr>
            <p:cNvPr id="91" name="TextBox 90"/>
            <p:cNvSpPr txBox="1"/>
            <p:nvPr/>
          </p:nvSpPr>
          <p:spPr>
            <a:xfrm>
              <a:off x="3307607" y="5613000"/>
              <a:ext cx="31236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Arial"/>
                </a:rPr>
                <a:t>REAL-TIME DATA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Arial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573431" y="5621194"/>
              <a:ext cx="13898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Arial"/>
                </a:rPr>
                <a:t>STATIC DATA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Arial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6505501" y="2626228"/>
              <a:ext cx="0" cy="3193727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65000"/>
                </a:scheme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52" name="TextBox 51"/>
            <p:cNvSpPr txBox="1"/>
            <p:nvPr/>
          </p:nvSpPr>
          <p:spPr>
            <a:xfrm>
              <a:off x="3298720" y="2311175"/>
              <a:ext cx="4670061" cy="226955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302317" y="2616819"/>
              <a:ext cx="3128905" cy="1004598"/>
              <a:chOff x="3302317" y="2616819"/>
              <a:chExt cx="3128905" cy="1004598"/>
            </a:xfrm>
          </p:grpSpPr>
          <p:sp>
            <p:nvSpPr>
              <p:cNvPr id="59" name="Rectangle 35"/>
              <p:cNvSpPr>
                <a:spLocks/>
              </p:cNvSpPr>
              <p:nvPr/>
            </p:nvSpPr>
            <p:spPr bwMode="auto">
              <a:xfrm>
                <a:off x="3302317" y="2616819"/>
                <a:ext cx="3128905" cy="1004598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pic>
            <p:nvPicPr>
              <p:cNvPr id="6" name="Picture 5" descr="icon-platform.png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53864" y="2758658"/>
                <a:ext cx="411480" cy="411480"/>
              </a:xfrm>
              <a:prstGeom prst="rect">
                <a:avLst/>
              </a:prstGeom>
            </p:spPr>
          </p:pic>
          <p:sp>
            <p:nvSpPr>
              <p:cNvPr id="58" name="TextBox 57"/>
              <p:cNvSpPr txBox="1"/>
              <p:nvPr/>
            </p:nvSpPr>
            <p:spPr>
              <a:xfrm>
                <a:off x="3952136" y="2783651"/>
                <a:ext cx="857801" cy="41816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Caplin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Platform</a:t>
                </a:r>
                <a:endPara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endParaRPr>
              </a:p>
              <a:p>
                <a:pPr defTabSz="457200"/>
                <a:endParaRPr lang="en-US" sz="12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1303739" y="1637112"/>
              <a:ext cx="1354832" cy="575139"/>
              <a:chOff x="1303739" y="1637112"/>
              <a:chExt cx="1354832" cy="575139"/>
            </a:xfrm>
          </p:grpSpPr>
          <p:sp>
            <p:nvSpPr>
              <p:cNvPr id="55" name="Rectangle 35"/>
              <p:cNvSpPr>
                <a:spLocks/>
              </p:cNvSpPr>
              <p:nvPr/>
            </p:nvSpPr>
            <p:spPr bwMode="auto">
              <a:xfrm>
                <a:off x="1303739" y="1637112"/>
                <a:ext cx="1354832" cy="575139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pic>
            <p:nvPicPr>
              <p:cNvPr id="56" name="Picture 55" descr="icon-ct3.png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436964" y="1728597"/>
                <a:ext cx="411480" cy="411480"/>
              </a:xfrm>
              <a:prstGeom prst="rect">
                <a:avLst/>
              </a:prstGeom>
            </p:spPr>
          </p:pic>
          <p:sp>
            <p:nvSpPr>
              <p:cNvPr id="61" name="TextBox 60"/>
              <p:cNvSpPr txBox="1"/>
              <p:nvPr/>
            </p:nvSpPr>
            <p:spPr>
              <a:xfrm>
                <a:off x="1959156" y="1742202"/>
                <a:ext cx="543739" cy="39787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Caplin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Trader</a:t>
                </a:r>
                <a:endPara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endParaRPr>
              </a:p>
              <a:p>
                <a:pPr defTabSz="457200"/>
                <a:endParaRPr lang="en-US" sz="12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62" name="Right Arrow 61"/>
            <p:cNvSpPr/>
            <p:nvPr/>
          </p:nvSpPr>
          <p:spPr bwMode="auto">
            <a:xfrm>
              <a:off x="2660310" y="1726002"/>
              <a:ext cx="477338" cy="400591"/>
            </a:xfrm>
            <a:prstGeom prst="rightArrow">
              <a:avLst/>
            </a:prstGeom>
            <a:solidFill>
              <a:srgbClr val="8EB4E3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175220" y="5619651"/>
              <a:ext cx="16552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white">
                      <a:lumMod val="50000"/>
                    </a:prstClr>
                  </a:solidFill>
                  <a:latin typeface="Arial"/>
                </a:rPr>
                <a:t>DEVELOPMENT</a:t>
              </a:r>
              <a:endParaRPr lang="en-US" sz="1400" dirty="0">
                <a:solidFill>
                  <a:prstClr val="white">
                    <a:lumMod val="50000"/>
                  </a:prstClr>
                </a:solidFill>
                <a:latin typeface="Arial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 flipH="1">
              <a:off x="3173970" y="1643869"/>
              <a:ext cx="6948" cy="4176083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65000"/>
                </a:scheme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14364"/>
            <a:ext cx="8229600" cy="1143000"/>
          </a:xfrm>
        </p:spPr>
        <p:txBody>
          <a:bodyPr/>
          <a:lstStyle/>
          <a:p>
            <a:r>
              <a:rPr lang="en-US" dirty="0" smtClean="0"/>
              <a:t>The Caplin Stack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48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The Caplin Platform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An integrated suite of software that supports the services and distribution capabilities needed for web trading.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Liberator</a:t>
            </a:r>
          </a:p>
          <a:p>
            <a:r>
              <a:rPr lang="en-US" dirty="0" smtClean="0"/>
              <a:t>Transformer</a:t>
            </a:r>
          </a:p>
          <a:p>
            <a:r>
              <a:rPr lang="en-US" dirty="0" smtClean="0"/>
              <a:t>StreamLink</a:t>
            </a:r>
          </a:p>
          <a:p>
            <a:r>
              <a:rPr lang="en-US" dirty="0" err="1" smtClean="0"/>
              <a:t>KeyMaster</a:t>
            </a:r>
            <a:endParaRPr lang="en-US" dirty="0" smtClean="0"/>
          </a:p>
          <a:p>
            <a:r>
              <a:rPr lang="en-US" dirty="0" smtClean="0"/>
              <a:t>Management Console</a:t>
            </a:r>
          </a:p>
          <a:p>
            <a:r>
              <a:rPr lang="en-US" dirty="0" smtClean="0"/>
              <a:t>Director</a:t>
            </a:r>
          </a:p>
          <a:p>
            <a:r>
              <a:rPr lang="en-US" dirty="0" smtClean="0"/>
              <a:t>Deployment Framework</a:t>
            </a:r>
            <a:endParaRPr lang="en-US" dirty="0"/>
          </a:p>
        </p:txBody>
      </p:sp>
      <p:pic>
        <p:nvPicPr>
          <p:cNvPr id="4" name="Picture 3" descr="icon-platfor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9" y="393022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97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Liberator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financial internet hub that delivers data and messages in real time to and from subscribers over any network.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A Comet server… with a difference</a:t>
            </a:r>
            <a:endParaRPr lang="en-US" dirty="0"/>
          </a:p>
        </p:txBody>
      </p:sp>
      <p:pic>
        <p:nvPicPr>
          <p:cNvPr id="4" name="Picture 3" descr="icon-platfor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8" y="393022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8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An event-driven, real-time data transformation engine </a:t>
            </a:r>
            <a:r>
              <a:rPr lang="en-US" dirty="0" err="1" smtClean="0"/>
              <a:t>optimised</a:t>
            </a:r>
            <a:r>
              <a:rPr lang="en-US" dirty="0" smtClean="0"/>
              <a:t> for web trading services.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Transformer modules</a:t>
            </a:r>
            <a:endParaRPr lang="en-US" dirty="0"/>
          </a:p>
        </p:txBody>
      </p:sp>
      <p:pic>
        <p:nvPicPr>
          <p:cNvPr id="4" name="Picture 3" descr="icon-platfor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8" y="393022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00591" y="1209762"/>
            <a:ext cx="5996438" cy="5124624"/>
            <a:chOff x="2016034" y="1209762"/>
            <a:chExt cx="5996438" cy="5124624"/>
          </a:xfrm>
        </p:grpSpPr>
        <p:sp>
          <p:nvSpPr>
            <p:cNvPr id="81" name="Rectangle 35"/>
            <p:cNvSpPr>
              <a:spLocks/>
            </p:cNvSpPr>
            <p:nvPr/>
          </p:nvSpPr>
          <p:spPr bwMode="auto">
            <a:xfrm>
              <a:off x="2048362" y="2247502"/>
              <a:ext cx="5039034" cy="2249905"/>
            </a:xfrm>
            <a:prstGeom prst="rect">
              <a:avLst/>
            </a:prstGeom>
            <a:pattFill prst="ltUpDiag">
              <a:fgClr>
                <a:schemeClr val="tx2">
                  <a:lumMod val="40000"/>
                  <a:lumOff val="60000"/>
                </a:schemeClr>
              </a:fgClr>
              <a:bgClr>
                <a:schemeClr val="tx2">
                  <a:lumMod val="20000"/>
                  <a:lumOff val="80000"/>
                </a:schemeClr>
              </a:bgClr>
            </a:pattFill>
            <a:ln>
              <a:noFill/>
            </a:ln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300"/>
                </a:spcAft>
              </a:pPr>
              <a:endParaRPr lang="en-US" sz="1200" b="1" kern="0" dirty="0">
                <a:solidFill>
                  <a:srgbClr val="FFFFFF"/>
                </a:solidFill>
                <a:cs typeface="Calibri"/>
                <a:sym typeface="Gill Sans" charset="0"/>
              </a:endParaRPr>
            </a:p>
          </p:txBody>
        </p:sp>
        <p:cxnSp>
          <p:nvCxnSpPr>
            <p:cNvPr id="32" name="Straight Connector 31"/>
            <p:cNvCxnSpPr>
              <a:stCxn id="13" idx="2"/>
              <a:endCxn id="38" idx="0"/>
            </p:cNvCxnSpPr>
            <p:nvPr/>
          </p:nvCxnSpPr>
          <p:spPr>
            <a:xfrm>
              <a:off x="3559337" y="5235008"/>
              <a:ext cx="1993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11" idx="0"/>
              <a:endCxn id="8" idx="1"/>
            </p:cNvCxnSpPr>
            <p:nvPr/>
          </p:nvCxnSpPr>
          <p:spPr>
            <a:xfrm rot="5400000" flipH="1" flipV="1">
              <a:off x="2216825" y="3653302"/>
              <a:ext cx="1234790" cy="632622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8" idx="3"/>
              <a:endCxn id="15" idx="0"/>
            </p:cNvCxnSpPr>
            <p:nvPr/>
          </p:nvCxnSpPr>
          <p:spPr>
            <a:xfrm>
              <a:off x="6018834" y="3352218"/>
              <a:ext cx="616823" cy="1234790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41" idx="3"/>
              <a:endCxn id="37" idx="1"/>
            </p:cNvCxnSpPr>
            <p:nvPr/>
          </p:nvCxnSpPr>
          <p:spPr>
            <a:xfrm>
              <a:off x="6932189" y="5779891"/>
              <a:ext cx="390998" cy="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" name="Rectangle 35"/>
            <p:cNvSpPr>
              <a:spLocks/>
            </p:cNvSpPr>
            <p:nvPr/>
          </p:nvSpPr>
          <p:spPr bwMode="auto">
            <a:xfrm>
              <a:off x="3145608" y="2315422"/>
              <a:ext cx="2868303" cy="42773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" name="Rectangle 35"/>
            <p:cNvSpPr>
              <a:spLocks/>
            </p:cNvSpPr>
            <p:nvPr/>
          </p:nvSpPr>
          <p:spPr bwMode="auto">
            <a:xfrm>
              <a:off x="3150531" y="3112753"/>
              <a:ext cx="2868303" cy="478929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" name="Rectangle 35"/>
            <p:cNvSpPr>
              <a:spLocks/>
            </p:cNvSpPr>
            <p:nvPr/>
          </p:nvSpPr>
          <p:spPr bwMode="auto">
            <a:xfrm>
              <a:off x="3150531" y="3841538"/>
              <a:ext cx="2868303" cy="510120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" name="Rectangle 47"/>
            <p:cNvSpPr>
              <a:spLocks/>
            </p:cNvSpPr>
            <p:nvPr/>
          </p:nvSpPr>
          <p:spPr bwMode="auto">
            <a:xfrm>
              <a:off x="2049909" y="4587008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Trading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" name="Rectangle 47"/>
            <p:cNvSpPr>
              <a:spLocks/>
            </p:cNvSpPr>
            <p:nvPr/>
          </p:nvSpPr>
          <p:spPr bwMode="auto">
            <a:xfrm>
              <a:off x="413276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" name="Rectangle 47"/>
            <p:cNvSpPr>
              <a:spLocks/>
            </p:cNvSpPr>
            <p:nvPr/>
          </p:nvSpPr>
          <p:spPr bwMode="auto">
            <a:xfrm>
              <a:off x="310732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Pricing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515820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5" name="Rectangle 47"/>
            <p:cNvSpPr>
              <a:spLocks/>
            </p:cNvSpPr>
            <p:nvPr/>
          </p:nvSpPr>
          <p:spPr bwMode="auto">
            <a:xfrm>
              <a:off x="618364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err="1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</a:t>
              </a:r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35" name="Picture 34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8446" y="5483039"/>
              <a:ext cx="593704" cy="593704"/>
            </a:xfrm>
            <a:prstGeom prst="rect">
              <a:avLst/>
            </a:prstGeom>
          </p:spPr>
        </p:pic>
        <p:pic>
          <p:nvPicPr>
            <p:cNvPr id="3" name="Picture 2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263" y="5500118"/>
              <a:ext cx="496373" cy="559547"/>
            </a:xfrm>
            <a:prstGeom prst="rect">
              <a:avLst/>
            </a:prstGeom>
          </p:spPr>
        </p:pic>
        <p:pic>
          <p:nvPicPr>
            <p:cNvPr id="37" name="Picture 36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3187" y="5500118"/>
              <a:ext cx="496373" cy="559547"/>
            </a:xfrm>
            <a:prstGeom prst="rect">
              <a:avLst/>
            </a:prstGeom>
          </p:spPr>
        </p:pic>
        <p:pic>
          <p:nvPicPr>
            <p:cNvPr id="38" name="Picture 37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4478" y="5483039"/>
              <a:ext cx="593704" cy="593704"/>
            </a:xfrm>
            <a:prstGeom prst="rect">
              <a:avLst/>
            </a:prstGeom>
          </p:spPr>
        </p:pic>
        <p:pic>
          <p:nvPicPr>
            <p:cNvPr id="39" name="Picture 38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7830" y="5483039"/>
              <a:ext cx="593704" cy="593704"/>
            </a:xfrm>
            <a:prstGeom prst="rect">
              <a:avLst/>
            </a:prstGeom>
          </p:spPr>
        </p:pic>
        <p:pic>
          <p:nvPicPr>
            <p:cNvPr id="41" name="Picture 40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8485" y="5483039"/>
              <a:ext cx="593704" cy="593704"/>
            </a:xfrm>
            <a:prstGeom prst="rect">
              <a:avLst/>
            </a:prstGeom>
          </p:spPr>
        </p:pic>
        <p:cxnSp>
          <p:nvCxnSpPr>
            <p:cNvPr id="75" name="Straight Connector 74"/>
            <p:cNvCxnSpPr>
              <a:stCxn id="8" idx="2"/>
              <a:endCxn id="9" idx="0"/>
            </p:cNvCxnSpPr>
            <p:nvPr/>
          </p:nvCxnSpPr>
          <p:spPr>
            <a:xfrm>
              <a:off x="4584683" y="3591682"/>
              <a:ext cx="0" cy="249856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5" idx="2"/>
              <a:endCxn id="8" idx="0"/>
            </p:cNvCxnSpPr>
            <p:nvPr/>
          </p:nvCxnSpPr>
          <p:spPr>
            <a:xfrm>
              <a:off x="4579760" y="2743158"/>
              <a:ext cx="4923" cy="369595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9" name="Picture 78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5328" y="2369569"/>
              <a:ext cx="311391" cy="311392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2560229" y="2369569"/>
              <a:ext cx="873456" cy="45887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>
                <a:defRPr/>
              </a:pPr>
              <a:r>
                <a:rPr lang="en-GB" sz="1000" b="1" kern="0" dirty="0">
                  <a:solidFill>
                    <a:srgbClr val="262626"/>
                  </a:solidFill>
                  <a:cs typeface="Calibri"/>
                </a:rPr>
                <a:t>Caplin </a:t>
              </a:r>
            </a:p>
            <a:p>
              <a:pPr>
                <a:defRPr/>
              </a:pPr>
              <a:r>
                <a:rPr lang="en-GB" sz="1000" b="1" kern="0" dirty="0" smtClean="0">
                  <a:solidFill>
                    <a:srgbClr val="262626"/>
                  </a:solidFill>
                  <a:cs typeface="Calibri"/>
                </a:rPr>
                <a:t>Platform</a:t>
              </a:r>
              <a:endParaRPr lang="en-GB" sz="1000" b="1" kern="0" dirty="0">
                <a:solidFill>
                  <a:srgbClr val="262626"/>
                </a:solidFill>
                <a:cs typeface="Calibri"/>
              </a:endParaRPr>
            </a:p>
          </p:txBody>
        </p:sp>
        <p:cxnSp>
          <p:nvCxnSpPr>
            <p:cNvPr id="85" name="Straight Connector 84"/>
            <p:cNvCxnSpPr>
              <a:stCxn id="11" idx="2"/>
              <a:endCxn id="35" idx="0"/>
            </p:cNvCxnSpPr>
            <p:nvPr/>
          </p:nvCxnSpPr>
          <p:spPr>
            <a:xfrm flipH="1">
              <a:off x="2515298" y="5235008"/>
              <a:ext cx="2611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12" idx="2"/>
              <a:endCxn id="39" idx="0"/>
            </p:cNvCxnSpPr>
            <p:nvPr/>
          </p:nvCxnSpPr>
          <p:spPr>
            <a:xfrm flipH="1">
              <a:off x="4584682" y="5235008"/>
              <a:ext cx="95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4" idx="2"/>
              <a:endCxn id="3" idx="0"/>
            </p:cNvCxnSpPr>
            <p:nvPr/>
          </p:nvCxnSpPr>
          <p:spPr>
            <a:xfrm>
              <a:off x="5610217" y="5235008"/>
              <a:ext cx="233" cy="26511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15" idx="2"/>
              <a:endCxn id="41" idx="0"/>
            </p:cNvCxnSpPr>
            <p:nvPr/>
          </p:nvCxnSpPr>
          <p:spPr>
            <a:xfrm flipH="1">
              <a:off x="6635337" y="5235008"/>
              <a:ext cx="320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endCxn id="14" idx="0"/>
            </p:cNvCxnSpPr>
            <p:nvPr/>
          </p:nvCxnSpPr>
          <p:spPr>
            <a:xfrm>
              <a:off x="5605081" y="4375206"/>
              <a:ext cx="5136" cy="21180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9" idx="2"/>
              <a:endCxn id="12" idx="0"/>
            </p:cNvCxnSpPr>
            <p:nvPr/>
          </p:nvCxnSpPr>
          <p:spPr>
            <a:xfrm>
              <a:off x="4584683" y="4351658"/>
              <a:ext cx="94" cy="23535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endCxn id="13" idx="0"/>
            </p:cNvCxnSpPr>
            <p:nvPr/>
          </p:nvCxnSpPr>
          <p:spPr>
            <a:xfrm>
              <a:off x="3557206" y="4372031"/>
              <a:ext cx="2131" cy="21497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016034" y="6154081"/>
              <a:ext cx="909865" cy="14753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Trading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080895" y="6154081"/>
              <a:ext cx="909865" cy="17211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Pricing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028057" y="6154080"/>
              <a:ext cx="1068800" cy="1803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Events/notifications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147297" y="6154080"/>
              <a:ext cx="909865" cy="16391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Historic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125391" y="6154081"/>
              <a:ext cx="1020954" cy="17211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Permissioning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102607" y="6154080"/>
              <a:ext cx="909865" cy="16391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User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7" name="Rectangle 35"/>
            <p:cNvSpPr>
              <a:spLocks/>
            </p:cNvSpPr>
            <p:nvPr/>
          </p:nvSpPr>
          <p:spPr bwMode="auto">
            <a:xfrm rot="16200000">
              <a:off x="6431978" y="4017426"/>
              <a:ext cx="2123690" cy="314383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1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Management Console</a:t>
              </a:r>
              <a:endPara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50" name="Straight Connector 49"/>
            <p:cNvCxnSpPr>
              <a:stCxn id="15" idx="3"/>
            </p:cNvCxnSpPr>
            <p:nvPr/>
          </p:nvCxnSpPr>
          <p:spPr>
            <a:xfrm>
              <a:off x="7087668" y="4911008"/>
              <a:ext cx="246858" cy="46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088974" y="4117576"/>
              <a:ext cx="243429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7088974" y="3377856"/>
              <a:ext cx="245552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54" name="Group 53"/>
            <p:cNvGrpSpPr/>
            <p:nvPr/>
          </p:nvGrpSpPr>
          <p:grpSpPr>
            <a:xfrm>
              <a:off x="2639420" y="1209762"/>
              <a:ext cx="3826934" cy="849012"/>
              <a:chOff x="1662011" y="1055947"/>
              <a:chExt cx="5864856" cy="1301128"/>
            </a:xfrm>
          </p:grpSpPr>
          <p:pic>
            <p:nvPicPr>
              <p:cNvPr id="55" name="Picture 54" descr="device-desktop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</p:spPr>
          </p:pic>
          <p:pic>
            <p:nvPicPr>
              <p:cNvPr id="56" name="Picture 55" descr="device-laptop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</p:spPr>
          </p:pic>
          <p:pic>
            <p:nvPicPr>
              <p:cNvPr id="57" name="Picture 56" descr="device-smartphone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</p:spPr>
          </p:pic>
          <p:pic>
            <p:nvPicPr>
              <p:cNvPr id="58" name="Picture 57" descr="device-tablet.pn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</p:spPr>
          </p:pic>
        </p:grpSp>
        <p:sp>
          <p:nvSpPr>
            <p:cNvPr id="82" name="TextBox 81"/>
            <p:cNvSpPr txBox="1"/>
            <p:nvPr/>
          </p:nvSpPr>
          <p:spPr>
            <a:xfrm>
              <a:off x="2036467" y="2827572"/>
              <a:ext cx="5049081" cy="198181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</p:grp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14364"/>
            <a:ext cx="8229600" cy="1143000"/>
          </a:xfrm>
        </p:spPr>
        <p:txBody>
          <a:bodyPr/>
          <a:lstStyle/>
          <a:p>
            <a:r>
              <a:rPr lang="en-US" dirty="0" smtClean="0"/>
              <a:t>The Caplin Platform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4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00591" y="814144"/>
            <a:ext cx="5996438" cy="5520242"/>
            <a:chOff x="2016034" y="814144"/>
            <a:chExt cx="5996438" cy="5520242"/>
          </a:xfrm>
        </p:grpSpPr>
        <p:sp>
          <p:nvSpPr>
            <p:cNvPr id="81" name="Rectangle 35"/>
            <p:cNvSpPr>
              <a:spLocks/>
            </p:cNvSpPr>
            <p:nvPr/>
          </p:nvSpPr>
          <p:spPr bwMode="auto">
            <a:xfrm>
              <a:off x="2048362" y="1695719"/>
              <a:ext cx="5039034" cy="2760450"/>
            </a:xfrm>
            <a:prstGeom prst="rect">
              <a:avLst/>
            </a:prstGeom>
            <a:pattFill prst="ltUpDiag">
              <a:fgClr>
                <a:schemeClr val="tx2">
                  <a:lumMod val="40000"/>
                  <a:lumOff val="60000"/>
                </a:schemeClr>
              </a:fgClr>
              <a:bgClr>
                <a:schemeClr val="tx2">
                  <a:lumMod val="20000"/>
                  <a:lumOff val="80000"/>
                </a:schemeClr>
              </a:bgClr>
            </a:pattFill>
            <a:ln>
              <a:noFill/>
            </a:ln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300"/>
                </a:spcAft>
              </a:pPr>
              <a:endParaRPr lang="en-US" sz="1200" b="1" kern="0" dirty="0">
                <a:solidFill>
                  <a:srgbClr val="FFFFFF"/>
                </a:solidFill>
                <a:cs typeface="Calibri"/>
                <a:sym typeface="Gill Sans" charset="0"/>
              </a:endParaRPr>
            </a:p>
          </p:txBody>
        </p:sp>
        <p:cxnSp>
          <p:nvCxnSpPr>
            <p:cNvPr id="32" name="Straight Connector 31"/>
            <p:cNvCxnSpPr>
              <a:stCxn id="13" idx="2"/>
              <a:endCxn id="38" idx="0"/>
            </p:cNvCxnSpPr>
            <p:nvPr/>
          </p:nvCxnSpPr>
          <p:spPr>
            <a:xfrm>
              <a:off x="3559337" y="5235008"/>
              <a:ext cx="1993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11" idx="0"/>
              <a:endCxn id="8" idx="1"/>
            </p:cNvCxnSpPr>
            <p:nvPr/>
          </p:nvCxnSpPr>
          <p:spPr>
            <a:xfrm rot="5400000" flipH="1" flipV="1">
              <a:off x="2015800" y="3452277"/>
              <a:ext cx="1636840" cy="632622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8" idx="3"/>
              <a:endCxn id="15" idx="0"/>
            </p:cNvCxnSpPr>
            <p:nvPr/>
          </p:nvCxnSpPr>
          <p:spPr>
            <a:xfrm>
              <a:off x="6018834" y="2950168"/>
              <a:ext cx="616823" cy="1636840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41" idx="3"/>
              <a:endCxn id="37" idx="1"/>
            </p:cNvCxnSpPr>
            <p:nvPr/>
          </p:nvCxnSpPr>
          <p:spPr>
            <a:xfrm>
              <a:off x="6932189" y="5779891"/>
              <a:ext cx="390998" cy="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" name="Rectangle 35"/>
            <p:cNvSpPr>
              <a:spLocks/>
            </p:cNvSpPr>
            <p:nvPr/>
          </p:nvSpPr>
          <p:spPr bwMode="auto">
            <a:xfrm>
              <a:off x="3145608" y="1763639"/>
              <a:ext cx="2868303" cy="42773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" name="Rectangle 35"/>
            <p:cNvSpPr>
              <a:spLocks/>
            </p:cNvSpPr>
            <p:nvPr/>
          </p:nvSpPr>
          <p:spPr bwMode="auto">
            <a:xfrm>
              <a:off x="3150531" y="2560970"/>
              <a:ext cx="2868303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0" anchor="t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" name="Rectangle 35"/>
            <p:cNvSpPr>
              <a:spLocks/>
            </p:cNvSpPr>
            <p:nvPr/>
          </p:nvSpPr>
          <p:spPr bwMode="auto">
            <a:xfrm>
              <a:off x="3150531" y="3593994"/>
              <a:ext cx="2868303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327600" anchor="t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" name="Rectangle 47"/>
            <p:cNvSpPr>
              <a:spLocks/>
            </p:cNvSpPr>
            <p:nvPr/>
          </p:nvSpPr>
          <p:spPr bwMode="auto">
            <a:xfrm>
              <a:off x="2049909" y="4587008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Trading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" name="Rectangle 47"/>
            <p:cNvSpPr>
              <a:spLocks/>
            </p:cNvSpPr>
            <p:nvPr/>
          </p:nvSpPr>
          <p:spPr bwMode="auto">
            <a:xfrm>
              <a:off x="413276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" name="Rectangle 47"/>
            <p:cNvSpPr>
              <a:spLocks/>
            </p:cNvSpPr>
            <p:nvPr/>
          </p:nvSpPr>
          <p:spPr bwMode="auto">
            <a:xfrm>
              <a:off x="310732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Pricing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515820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5" name="Rectangle 47"/>
            <p:cNvSpPr>
              <a:spLocks/>
            </p:cNvSpPr>
            <p:nvPr/>
          </p:nvSpPr>
          <p:spPr bwMode="auto">
            <a:xfrm>
              <a:off x="6183646" y="4587008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err="1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</a:t>
              </a:r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 </a:t>
              </a:r>
            </a:p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35" name="Picture 34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8446" y="5483039"/>
              <a:ext cx="593704" cy="593704"/>
            </a:xfrm>
            <a:prstGeom prst="rect">
              <a:avLst/>
            </a:prstGeom>
          </p:spPr>
        </p:pic>
        <p:pic>
          <p:nvPicPr>
            <p:cNvPr id="3" name="Picture 2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263" y="5500118"/>
              <a:ext cx="496373" cy="559547"/>
            </a:xfrm>
            <a:prstGeom prst="rect">
              <a:avLst/>
            </a:prstGeom>
          </p:spPr>
        </p:pic>
        <p:pic>
          <p:nvPicPr>
            <p:cNvPr id="37" name="Picture 36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3187" y="5500118"/>
              <a:ext cx="496373" cy="559547"/>
            </a:xfrm>
            <a:prstGeom prst="rect">
              <a:avLst/>
            </a:prstGeom>
          </p:spPr>
        </p:pic>
        <p:pic>
          <p:nvPicPr>
            <p:cNvPr id="38" name="Picture 37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4478" y="5483039"/>
              <a:ext cx="593704" cy="593704"/>
            </a:xfrm>
            <a:prstGeom prst="rect">
              <a:avLst/>
            </a:prstGeom>
          </p:spPr>
        </p:pic>
        <p:pic>
          <p:nvPicPr>
            <p:cNvPr id="39" name="Picture 38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7830" y="5483039"/>
              <a:ext cx="593704" cy="593704"/>
            </a:xfrm>
            <a:prstGeom prst="rect">
              <a:avLst/>
            </a:prstGeom>
          </p:spPr>
        </p:pic>
        <p:pic>
          <p:nvPicPr>
            <p:cNvPr id="41" name="Picture 40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8485" y="5483039"/>
              <a:ext cx="593704" cy="593704"/>
            </a:xfrm>
            <a:prstGeom prst="rect">
              <a:avLst/>
            </a:prstGeom>
          </p:spPr>
        </p:pic>
        <p:cxnSp>
          <p:nvCxnSpPr>
            <p:cNvPr id="75" name="Straight Connector 74"/>
            <p:cNvCxnSpPr>
              <a:stCxn id="8" idx="2"/>
              <a:endCxn id="9" idx="0"/>
            </p:cNvCxnSpPr>
            <p:nvPr/>
          </p:nvCxnSpPr>
          <p:spPr>
            <a:xfrm>
              <a:off x="4584683" y="3339366"/>
              <a:ext cx="0" cy="254628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5" idx="2"/>
              <a:endCxn id="8" idx="0"/>
            </p:cNvCxnSpPr>
            <p:nvPr/>
          </p:nvCxnSpPr>
          <p:spPr>
            <a:xfrm>
              <a:off x="4579760" y="2191375"/>
              <a:ext cx="4923" cy="369595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9" name="Picture 78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5328" y="1817786"/>
              <a:ext cx="311391" cy="311392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2560229" y="1817786"/>
              <a:ext cx="873456" cy="45887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>
                <a:defRPr/>
              </a:pPr>
              <a:r>
                <a:rPr lang="en-GB" sz="1000" b="1" kern="0" dirty="0">
                  <a:solidFill>
                    <a:srgbClr val="262626"/>
                  </a:solidFill>
                  <a:cs typeface="Calibri"/>
                </a:rPr>
                <a:t>Caplin </a:t>
              </a:r>
            </a:p>
            <a:p>
              <a:pPr>
                <a:defRPr/>
              </a:pPr>
              <a:r>
                <a:rPr lang="en-GB" sz="1000" b="1" kern="0" dirty="0" smtClean="0">
                  <a:solidFill>
                    <a:srgbClr val="262626"/>
                  </a:solidFill>
                  <a:cs typeface="Calibri"/>
                </a:rPr>
                <a:t>Platform</a:t>
              </a:r>
              <a:endParaRPr lang="en-GB" sz="1000" b="1" kern="0" dirty="0">
                <a:solidFill>
                  <a:srgbClr val="262626"/>
                </a:solidFill>
                <a:cs typeface="Calibri"/>
              </a:endParaRPr>
            </a:p>
          </p:txBody>
        </p:sp>
        <p:cxnSp>
          <p:nvCxnSpPr>
            <p:cNvPr id="85" name="Straight Connector 84"/>
            <p:cNvCxnSpPr>
              <a:stCxn id="11" idx="2"/>
              <a:endCxn id="35" idx="0"/>
            </p:cNvCxnSpPr>
            <p:nvPr/>
          </p:nvCxnSpPr>
          <p:spPr>
            <a:xfrm flipH="1">
              <a:off x="2515298" y="5235008"/>
              <a:ext cx="2611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12" idx="2"/>
              <a:endCxn id="39" idx="0"/>
            </p:cNvCxnSpPr>
            <p:nvPr/>
          </p:nvCxnSpPr>
          <p:spPr>
            <a:xfrm flipH="1">
              <a:off x="4584682" y="5235008"/>
              <a:ext cx="95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4" idx="2"/>
              <a:endCxn id="3" idx="0"/>
            </p:cNvCxnSpPr>
            <p:nvPr/>
          </p:nvCxnSpPr>
          <p:spPr>
            <a:xfrm>
              <a:off x="5610217" y="5235008"/>
              <a:ext cx="233" cy="26511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15" idx="2"/>
              <a:endCxn id="41" idx="0"/>
            </p:cNvCxnSpPr>
            <p:nvPr/>
          </p:nvCxnSpPr>
          <p:spPr>
            <a:xfrm flipH="1">
              <a:off x="6635337" y="5235008"/>
              <a:ext cx="320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endCxn id="14" idx="0"/>
            </p:cNvCxnSpPr>
            <p:nvPr/>
          </p:nvCxnSpPr>
          <p:spPr>
            <a:xfrm>
              <a:off x="5605081" y="4375206"/>
              <a:ext cx="5136" cy="21180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9" idx="2"/>
              <a:endCxn id="12" idx="0"/>
            </p:cNvCxnSpPr>
            <p:nvPr/>
          </p:nvCxnSpPr>
          <p:spPr>
            <a:xfrm>
              <a:off x="4584683" y="4372390"/>
              <a:ext cx="94" cy="214618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endCxn id="13" idx="0"/>
            </p:cNvCxnSpPr>
            <p:nvPr/>
          </p:nvCxnSpPr>
          <p:spPr>
            <a:xfrm>
              <a:off x="3557206" y="4372031"/>
              <a:ext cx="2131" cy="21497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016034" y="6154081"/>
              <a:ext cx="909865" cy="14753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Trading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080895" y="6154081"/>
              <a:ext cx="909865" cy="17211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Pricing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028057" y="6154080"/>
              <a:ext cx="1068800" cy="1803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Events/notifications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147297" y="6154080"/>
              <a:ext cx="909865" cy="16391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Historic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125391" y="6154081"/>
              <a:ext cx="1020954" cy="17211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Permissioning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102607" y="6154080"/>
              <a:ext cx="909865" cy="16391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User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2" name="Rectangle 35"/>
            <p:cNvSpPr>
              <a:spLocks/>
            </p:cNvSpPr>
            <p:nvPr/>
          </p:nvSpPr>
          <p:spPr bwMode="auto">
            <a:xfrm>
              <a:off x="5469921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6" name="Rectangle 35"/>
            <p:cNvSpPr>
              <a:spLocks/>
            </p:cNvSpPr>
            <p:nvPr/>
          </p:nvSpPr>
          <p:spPr bwMode="auto">
            <a:xfrm>
              <a:off x="4911650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</a:t>
              </a:r>
            </a:p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7" name="Rectangle 35"/>
            <p:cNvSpPr>
              <a:spLocks/>
            </p:cNvSpPr>
            <p:nvPr/>
          </p:nvSpPr>
          <p:spPr bwMode="auto">
            <a:xfrm>
              <a:off x="4353379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Refiner</a:t>
              </a:r>
            </a:p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3" name="Rectangle 35"/>
            <p:cNvSpPr>
              <a:spLocks/>
            </p:cNvSpPr>
            <p:nvPr/>
          </p:nvSpPr>
          <p:spPr bwMode="auto">
            <a:xfrm>
              <a:off x="3795108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Cluster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4" name="Rectangle 35"/>
            <p:cNvSpPr>
              <a:spLocks/>
            </p:cNvSpPr>
            <p:nvPr/>
          </p:nvSpPr>
          <p:spPr bwMode="auto">
            <a:xfrm>
              <a:off x="5469921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Perms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5" name="Rectangle 35"/>
            <p:cNvSpPr>
              <a:spLocks/>
            </p:cNvSpPr>
            <p:nvPr/>
          </p:nvSpPr>
          <p:spPr bwMode="auto">
            <a:xfrm>
              <a:off x="4911650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Export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6" name="Rectangle 35"/>
            <p:cNvSpPr>
              <a:spLocks/>
            </p:cNvSpPr>
            <p:nvPr/>
          </p:nvSpPr>
          <p:spPr bwMode="auto">
            <a:xfrm>
              <a:off x="4353379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Conflation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7" name="Rectangle 35"/>
            <p:cNvSpPr>
              <a:spLocks/>
            </p:cNvSpPr>
            <p:nvPr/>
          </p:nvSpPr>
          <p:spPr bwMode="auto">
            <a:xfrm>
              <a:off x="3236837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Streaming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8" name="Rectangle 35"/>
            <p:cNvSpPr>
              <a:spLocks/>
            </p:cNvSpPr>
            <p:nvPr/>
          </p:nvSpPr>
          <p:spPr bwMode="auto">
            <a:xfrm>
              <a:off x="3795108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HTTP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9" name="Rectangle 35"/>
            <p:cNvSpPr>
              <a:spLocks/>
            </p:cNvSpPr>
            <p:nvPr/>
          </p:nvSpPr>
          <p:spPr bwMode="auto">
            <a:xfrm>
              <a:off x="3237547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Routing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7" name="Rectangle 35"/>
            <p:cNvSpPr>
              <a:spLocks/>
            </p:cNvSpPr>
            <p:nvPr/>
          </p:nvSpPr>
          <p:spPr bwMode="auto">
            <a:xfrm rot="16200000">
              <a:off x="6154177" y="3739626"/>
              <a:ext cx="2679290" cy="314383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1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Management Console</a:t>
              </a:r>
              <a:endPara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50" name="Straight Connector 49"/>
            <p:cNvCxnSpPr>
              <a:stCxn id="15" idx="3"/>
            </p:cNvCxnSpPr>
            <p:nvPr/>
          </p:nvCxnSpPr>
          <p:spPr>
            <a:xfrm>
              <a:off x="7087668" y="4911008"/>
              <a:ext cx="246858" cy="46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088974" y="3982233"/>
              <a:ext cx="243429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7088974" y="2951005"/>
              <a:ext cx="245552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2050796" y="2265378"/>
              <a:ext cx="5034752" cy="222776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639420" y="814144"/>
              <a:ext cx="3826934" cy="849012"/>
              <a:chOff x="2639420" y="1209762"/>
              <a:chExt cx="3826934" cy="849012"/>
            </a:xfrm>
          </p:grpSpPr>
          <p:pic>
            <p:nvPicPr>
              <p:cNvPr id="55" name="Picture 54" descr="device-desktop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9420" y="1209762"/>
                <a:ext cx="1004531" cy="848029"/>
              </a:xfrm>
              <a:prstGeom prst="rect">
                <a:avLst/>
              </a:prstGeom>
            </p:spPr>
          </p:pic>
          <p:pic>
            <p:nvPicPr>
              <p:cNvPr id="56" name="Picture 55" descr="device-laptop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2209" y="1441472"/>
                <a:ext cx="1026369" cy="596896"/>
              </a:xfrm>
              <a:prstGeom prst="rect">
                <a:avLst/>
              </a:prstGeom>
            </p:spPr>
          </p:pic>
          <p:pic>
            <p:nvPicPr>
              <p:cNvPr id="57" name="Picture 56" descr="device-smartphone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71155" y="1592213"/>
                <a:ext cx="222016" cy="465870"/>
              </a:xfrm>
              <a:prstGeom prst="rect">
                <a:avLst/>
              </a:prstGeom>
            </p:spPr>
          </p:pic>
          <p:pic>
            <p:nvPicPr>
              <p:cNvPr id="58" name="Picture 57" descr="device-tablet.pn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16595" y="1429122"/>
                <a:ext cx="749759" cy="629652"/>
              </a:xfrm>
              <a:prstGeom prst="rect">
                <a:avLst/>
              </a:prstGeom>
            </p:spPr>
          </p:pic>
        </p:grp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-141801"/>
            <a:ext cx="8229600" cy="1143000"/>
          </a:xfrm>
        </p:spPr>
        <p:txBody>
          <a:bodyPr/>
          <a:lstStyle/>
          <a:p>
            <a:r>
              <a:rPr lang="en-US" dirty="0" smtClean="0"/>
              <a:t>Inside the Caplin Platform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95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13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Platform Features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Web streaming</a:t>
            </a:r>
          </a:p>
          <a:p>
            <a:r>
              <a:rPr lang="en-US" dirty="0" smtClean="0"/>
              <a:t>Low latency messaging</a:t>
            </a:r>
          </a:p>
          <a:p>
            <a:r>
              <a:rPr lang="en-US" dirty="0"/>
              <a:t>Throttling and </a:t>
            </a:r>
            <a:r>
              <a:rPr lang="en-US" dirty="0" smtClean="0"/>
              <a:t>batching</a:t>
            </a:r>
          </a:p>
          <a:p>
            <a:r>
              <a:rPr lang="en-US" dirty="0"/>
              <a:t>Single sign </a:t>
            </a:r>
            <a:r>
              <a:rPr lang="en-US" dirty="0" smtClean="0"/>
              <a:t>on integration</a:t>
            </a:r>
          </a:p>
          <a:p>
            <a:r>
              <a:rPr lang="en-US" dirty="0" smtClean="0"/>
              <a:t>Automatic failover</a:t>
            </a:r>
          </a:p>
        </p:txBody>
      </p:sp>
    </p:spTree>
    <p:extLst>
      <p:ext uri="{BB962C8B-B14F-4D97-AF65-F5344CB8AC3E}">
        <p14:creationId xmlns:p14="http://schemas.microsoft.com/office/powerpoint/2010/main" val="66487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</a:t>
            </a:r>
            <a:r>
              <a:rPr lang="en-US" sz="4400" dirty="0" smtClean="0"/>
              <a:t>hat Caplin does</a:t>
            </a:r>
          </a:p>
          <a:p>
            <a:r>
              <a:rPr lang="en-US" sz="4400" dirty="0" smtClean="0"/>
              <a:t>Features</a:t>
            </a:r>
          </a:p>
          <a:p>
            <a:r>
              <a:rPr lang="en-US" sz="4400" dirty="0" smtClean="0"/>
              <a:t>Architecture</a:t>
            </a:r>
          </a:p>
        </p:txBody>
      </p:sp>
    </p:spTree>
    <p:extLst>
      <p:ext uri="{BB962C8B-B14F-4D97-AF65-F5344CB8AC3E}">
        <p14:creationId xmlns:p14="http://schemas.microsoft.com/office/powerpoint/2010/main" val="137405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Caching</a:t>
            </a:r>
          </a:p>
          <a:p>
            <a:r>
              <a:rPr lang="en-US" dirty="0"/>
              <a:t>Lists, filtering and sorting</a:t>
            </a:r>
          </a:p>
          <a:p>
            <a:r>
              <a:rPr lang="en-US" dirty="0" err="1"/>
              <a:t>Datatypes</a:t>
            </a:r>
            <a:endParaRPr lang="en-US" dirty="0"/>
          </a:p>
          <a:p>
            <a:r>
              <a:rPr lang="en-US" dirty="0" smtClean="0"/>
              <a:t>Normalization</a:t>
            </a:r>
            <a:endParaRPr lang="en-US" dirty="0"/>
          </a:p>
          <a:p>
            <a:r>
              <a:rPr lang="en-US" dirty="0" smtClean="0"/>
              <a:t>Active </a:t>
            </a:r>
            <a:r>
              <a:rPr lang="en-US" dirty="0"/>
              <a:t>subscriptions</a:t>
            </a:r>
          </a:p>
          <a:p>
            <a:r>
              <a:rPr lang="en-US" dirty="0" err="1" smtClean="0"/>
              <a:t>Permissioning</a:t>
            </a:r>
            <a:endParaRPr lang="en-US" dirty="0"/>
          </a:p>
          <a:p>
            <a:r>
              <a:rPr lang="en-US" dirty="0"/>
              <a:t>Monitoring</a:t>
            </a:r>
          </a:p>
          <a:p>
            <a:r>
              <a:rPr lang="en-US" dirty="0" smtClean="0"/>
              <a:t>Services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2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05624" y="814144"/>
            <a:ext cx="5996438" cy="5536643"/>
            <a:chOff x="2016034" y="814144"/>
            <a:chExt cx="5996438" cy="5536643"/>
          </a:xfrm>
        </p:grpSpPr>
        <p:sp>
          <p:nvSpPr>
            <p:cNvPr id="81" name="Rectangle 35"/>
            <p:cNvSpPr>
              <a:spLocks/>
            </p:cNvSpPr>
            <p:nvPr/>
          </p:nvSpPr>
          <p:spPr bwMode="auto">
            <a:xfrm>
              <a:off x="2048362" y="1695719"/>
              <a:ext cx="5039034" cy="2760450"/>
            </a:xfrm>
            <a:prstGeom prst="rect">
              <a:avLst/>
            </a:prstGeom>
            <a:pattFill prst="ltUpDiag">
              <a:fgClr>
                <a:schemeClr val="tx2">
                  <a:lumMod val="40000"/>
                  <a:lumOff val="60000"/>
                </a:schemeClr>
              </a:fgClr>
              <a:bgClr>
                <a:schemeClr val="tx2">
                  <a:lumMod val="20000"/>
                  <a:lumOff val="80000"/>
                </a:schemeClr>
              </a:bgClr>
            </a:pattFill>
            <a:ln>
              <a:noFill/>
            </a:ln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>
                <a:lnSpc>
                  <a:spcPct val="80000"/>
                </a:lnSpc>
                <a:spcAft>
                  <a:spcPts val="300"/>
                </a:spcAft>
              </a:pPr>
              <a:endParaRPr lang="en-US" sz="1200" b="1" kern="0" dirty="0">
                <a:solidFill>
                  <a:srgbClr val="FFFFFF"/>
                </a:solidFill>
                <a:cs typeface="Calibri"/>
                <a:sym typeface="Gill Sans" charset="0"/>
              </a:endParaRPr>
            </a:p>
          </p:txBody>
        </p:sp>
        <p:cxnSp>
          <p:nvCxnSpPr>
            <p:cNvPr id="32" name="Straight Connector 31"/>
            <p:cNvCxnSpPr>
              <a:stCxn id="13" idx="2"/>
              <a:endCxn id="38" idx="0"/>
            </p:cNvCxnSpPr>
            <p:nvPr/>
          </p:nvCxnSpPr>
          <p:spPr>
            <a:xfrm>
              <a:off x="3559337" y="5235008"/>
              <a:ext cx="1993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Elbow Connector 41"/>
            <p:cNvCxnSpPr>
              <a:stCxn id="87" idx="0"/>
              <a:endCxn id="8" idx="1"/>
            </p:cNvCxnSpPr>
            <p:nvPr/>
          </p:nvCxnSpPr>
          <p:spPr>
            <a:xfrm rot="5400000" flipH="1" flipV="1">
              <a:off x="2016800" y="3450762"/>
              <a:ext cx="1634324" cy="633137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Elbow Connector 45"/>
            <p:cNvCxnSpPr>
              <a:stCxn id="8" idx="3"/>
              <a:endCxn id="89" idx="0"/>
            </p:cNvCxnSpPr>
            <p:nvPr/>
          </p:nvCxnSpPr>
          <p:spPr>
            <a:xfrm>
              <a:off x="6018834" y="2950168"/>
              <a:ext cx="616535" cy="1638842"/>
            </a:xfrm>
            <a:prstGeom prst="bentConnector2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41" idx="3"/>
              <a:endCxn id="37" idx="1"/>
            </p:cNvCxnSpPr>
            <p:nvPr/>
          </p:nvCxnSpPr>
          <p:spPr>
            <a:xfrm>
              <a:off x="6932189" y="5779891"/>
              <a:ext cx="390998" cy="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" name="Rectangle 35"/>
            <p:cNvSpPr>
              <a:spLocks/>
            </p:cNvSpPr>
            <p:nvPr/>
          </p:nvSpPr>
          <p:spPr bwMode="auto">
            <a:xfrm>
              <a:off x="3145608" y="1763639"/>
              <a:ext cx="2868303" cy="42773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" name="Rectangle 35"/>
            <p:cNvSpPr>
              <a:spLocks/>
            </p:cNvSpPr>
            <p:nvPr/>
          </p:nvSpPr>
          <p:spPr bwMode="auto">
            <a:xfrm>
              <a:off x="3150531" y="2560970"/>
              <a:ext cx="2868303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0" anchor="t" anchorCtr="0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" name="Rectangle 35"/>
            <p:cNvSpPr>
              <a:spLocks/>
            </p:cNvSpPr>
            <p:nvPr/>
          </p:nvSpPr>
          <p:spPr bwMode="auto">
            <a:xfrm>
              <a:off x="3150531" y="3593994"/>
              <a:ext cx="2868303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327600" anchor="t"/>
            <a:lstStyle/>
            <a:p>
              <a:pPr algn="ctr" defTabSz="457200"/>
              <a:r>
                <a:rPr lang="en-US" sz="10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" name="Rectangle 47"/>
            <p:cNvSpPr>
              <a:spLocks/>
            </p:cNvSpPr>
            <p:nvPr/>
          </p:nvSpPr>
          <p:spPr bwMode="auto">
            <a:xfrm>
              <a:off x="2049909" y="5041956"/>
              <a:ext cx="935999" cy="193052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Trading Adapter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" name="Rectangle 47"/>
            <p:cNvSpPr>
              <a:spLocks/>
            </p:cNvSpPr>
            <p:nvPr/>
          </p:nvSpPr>
          <p:spPr bwMode="auto">
            <a:xfrm>
              <a:off x="4132766" y="5041956"/>
              <a:ext cx="904022" cy="193052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 Adapter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" name="Rectangle 47"/>
            <p:cNvSpPr>
              <a:spLocks/>
            </p:cNvSpPr>
            <p:nvPr/>
          </p:nvSpPr>
          <p:spPr bwMode="auto">
            <a:xfrm>
              <a:off x="3107326" y="5041956"/>
              <a:ext cx="904022" cy="193052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Pricing Adapter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5158206" y="5041956"/>
              <a:ext cx="904022" cy="19305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Adapter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5" name="Rectangle 47"/>
            <p:cNvSpPr>
              <a:spLocks/>
            </p:cNvSpPr>
            <p:nvPr/>
          </p:nvSpPr>
          <p:spPr bwMode="auto">
            <a:xfrm>
              <a:off x="6183646" y="5041956"/>
              <a:ext cx="904022" cy="19305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err="1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</a:t>
              </a:r>
              <a:r>
                <a:rPr lang="en-US" sz="700" dirty="0">
                  <a:latin typeface="Arial"/>
                  <a:ea typeface="ヒラギノ角ゴ ProN W3" charset="0"/>
                  <a:cs typeface="Arial"/>
                  <a:sym typeface="Gill Sans" charset="0"/>
                </a:rPr>
                <a:t> </a:t>
              </a:r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35" name="Picture 34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18446" y="5483039"/>
              <a:ext cx="593704" cy="593704"/>
            </a:xfrm>
            <a:prstGeom prst="rect">
              <a:avLst/>
            </a:prstGeom>
          </p:spPr>
        </p:pic>
        <p:pic>
          <p:nvPicPr>
            <p:cNvPr id="3" name="Picture 2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2263" y="5500118"/>
              <a:ext cx="496373" cy="559547"/>
            </a:xfrm>
            <a:prstGeom prst="rect">
              <a:avLst/>
            </a:prstGeom>
          </p:spPr>
        </p:pic>
        <p:pic>
          <p:nvPicPr>
            <p:cNvPr id="37" name="Picture 36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3187" y="5500118"/>
              <a:ext cx="496373" cy="559547"/>
            </a:xfrm>
            <a:prstGeom prst="rect">
              <a:avLst/>
            </a:prstGeom>
          </p:spPr>
        </p:pic>
        <p:pic>
          <p:nvPicPr>
            <p:cNvPr id="38" name="Picture 37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4478" y="5483039"/>
              <a:ext cx="593704" cy="593704"/>
            </a:xfrm>
            <a:prstGeom prst="rect">
              <a:avLst/>
            </a:prstGeom>
          </p:spPr>
        </p:pic>
        <p:pic>
          <p:nvPicPr>
            <p:cNvPr id="39" name="Picture 38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87830" y="5483039"/>
              <a:ext cx="593704" cy="593704"/>
            </a:xfrm>
            <a:prstGeom prst="rect">
              <a:avLst/>
            </a:prstGeom>
          </p:spPr>
        </p:pic>
        <p:pic>
          <p:nvPicPr>
            <p:cNvPr id="41" name="Picture 40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8485" y="5483039"/>
              <a:ext cx="593704" cy="593704"/>
            </a:xfrm>
            <a:prstGeom prst="rect">
              <a:avLst/>
            </a:prstGeom>
          </p:spPr>
        </p:pic>
        <p:cxnSp>
          <p:nvCxnSpPr>
            <p:cNvPr id="75" name="Straight Connector 74"/>
            <p:cNvCxnSpPr>
              <a:stCxn id="8" idx="2"/>
              <a:endCxn id="9" idx="0"/>
            </p:cNvCxnSpPr>
            <p:nvPr/>
          </p:nvCxnSpPr>
          <p:spPr>
            <a:xfrm>
              <a:off x="4584683" y="3339366"/>
              <a:ext cx="0" cy="254628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>
              <a:stCxn id="5" idx="2"/>
              <a:endCxn id="8" idx="0"/>
            </p:cNvCxnSpPr>
            <p:nvPr/>
          </p:nvCxnSpPr>
          <p:spPr>
            <a:xfrm>
              <a:off x="4579760" y="2191375"/>
              <a:ext cx="4923" cy="369595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9" name="Picture 78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5328" y="1817786"/>
              <a:ext cx="311391" cy="311392"/>
            </a:xfrm>
            <a:prstGeom prst="rect">
              <a:avLst/>
            </a:prstGeom>
          </p:spPr>
        </p:pic>
        <p:sp>
          <p:nvSpPr>
            <p:cNvPr id="80" name="TextBox 79"/>
            <p:cNvSpPr txBox="1"/>
            <p:nvPr/>
          </p:nvSpPr>
          <p:spPr>
            <a:xfrm>
              <a:off x="2560229" y="1817786"/>
              <a:ext cx="873456" cy="45887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>
                <a:defRPr/>
              </a:pPr>
              <a:r>
                <a:rPr lang="en-GB" sz="1000" b="1" kern="0" dirty="0">
                  <a:solidFill>
                    <a:srgbClr val="262626"/>
                  </a:solidFill>
                  <a:cs typeface="Calibri"/>
                </a:rPr>
                <a:t>Caplin </a:t>
              </a:r>
            </a:p>
            <a:p>
              <a:pPr>
                <a:defRPr/>
              </a:pPr>
              <a:r>
                <a:rPr lang="en-GB" sz="1000" b="1" kern="0" dirty="0" smtClean="0">
                  <a:solidFill>
                    <a:srgbClr val="262626"/>
                  </a:solidFill>
                  <a:cs typeface="Calibri"/>
                </a:rPr>
                <a:t>Platform</a:t>
              </a:r>
              <a:endParaRPr lang="en-GB" sz="1000" b="1" kern="0" dirty="0">
                <a:solidFill>
                  <a:srgbClr val="262626"/>
                </a:solidFill>
                <a:cs typeface="Calibri"/>
              </a:endParaRPr>
            </a:p>
          </p:txBody>
        </p:sp>
        <p:cxnSp>
          <p:nvCxnSpPr>
            <p:cNvPr id="85" name="Straight Connector 84"/>
            <p:cNvCxnSpPr>
              <a:stCxn id="11" idx="2"/>
              <a:endCxn id="35" idx="0"/>
            </p:cNvCxnSpPr>
            <p:nvPr/>
          </p:nvCxnSpPr>
          <p:spPr>
            <a:xfrm flipH="1">
              <a:off x="2515298" y="5235008"/>
              <a:ext cx="2611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>
              <a:stCxn id="12" idx="2"/>
              <a:endCxn id="39" idx="0"/>
            </p:cNvCxnSpPr>
            <p:nvPr/>
          </p:nvCxnSpPr>
          <p:spPr>
            <a:xfrm flipH="1">
              <a:off x="4584682" y="5235008"/>
              <a:ext cx="95" cy="24803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>
              <a:stCxn id="14" idx="2"/>
              <a:endCxn id="3" idx="0"/>
            </p:cNvCxnSpPr>
            <p:nvPr/>
          </p:nvCxnSpPr>
          <p:spPr>
            <a:xfrm>
              <a:off x="5610217" y="5235007"/>
              <a:ext cx="233" cy="26511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>
              <a:stCxn id="15" idx="2"/>
              <a:endCxn id="41" idx="0"/>
            </p:cNvCxnSpPr>
            <p:nvPr/>
          </p:nvCxnSpPr>
          <p:spPr>
            <a:xfrm flipH="1">
              <a:off x="6635337" y="5235007"/>
              <a:ext cx="320" cy="248032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>
              <a:endCxn id="96" idx="0"/>
            </p:cNvCxnSpPr>
            <p:nvPr/>
          </p:nvCxnSpPr>
          <p:spPr>
            <a:xfrm>
              <a:off x="5605081" y="4375206"/>
              <a:ext cx="4763" cy="213804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>
              <a:stCxn id="9" idx="2"/>
              <a:endCxn id="94" idx="0"/>
            </p:cNvCxnSpPr>
            <p:nvPr/>
          </p:nvCxnSpPr>
          <p:spPr>
            <a:xfrm flipH="1">
              <a:off x="4584319" y="4372390"/>
              <a:ext cx="364" cy="21662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>
              <a:endCxn id="92" idx="0"/>
            </p:cNvCxnSpPr>
            <p:nvPr/>
          </p:nvCxnSpPr>
          <p:spPr>
            <a:xfrm>
              <a:off x="3557206" y="4372031"/>
              <a:ext cx="1588" cy="216979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/>
            <p:cNvSpPr txBox="1"/>
            <p:nvPr/>
          </p:nvSpPr>
          <p:spPr>
            <a:xfrm>
              <a:off x="2016034" y="6154081"/>
              <a:ext cx="909865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Trading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080895" y="6154081"/>
              <a:ext cx="909865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Pricing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028057" y="6154080"/>
              <a:ext cx="1068800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Events/notifications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147297" y="6154081"/>
              <a:ext cx="909865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Historic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125391" y="6154081"/>
              <a:ext cx="1020954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Permissioning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102607" y="6154081"/>
              <a:ext cx="909865" cy="19670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User data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72" name="Rectangle 35"/>
            <p:cNvSpPr>
              <a:spLocks/>
            </p:cNvSpPr>
            <p:nvPr/>
          </p:nvSpPr>
          <p:spPr bwMode="auto">
            <a:xfrm>
              <a:off x="5469921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6" name="Rectangle 35"/>
            <p:cNvSpPr>
              <a:spLocks/>
            </p:cNvSpPr>
            <p:nvPr/>
          </p:nvSpPr>
          <p:spPr bwMode="auto">
            <a:xfrm>
              <a:off x="4911650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</a:t>
              </a:r>
            </a:p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7" name="Rectangle 35"/>
            <p:cNvSpPr>
              <a:spLocks/>
            </p:cNvSpPr>
            <p:nvPr/>
          </p:nvSpPr>
          <p:spPr bwMode="auto">
            <a:xfrm>
              <a:off x="4353379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Refiner</a:t>
              </a:r>
            </a:p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3" name="Rectangle 35"/>
            <p:cNvSpPr>
              <a:spLocks/>
            </p:cNvSpPr>
            <p:nvPr/>
          </p:nvSpPr>
          <p:spPr bwMode="auto">
            <a:xfrm>
              <a:off x="3795108" y="3880256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Cluster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4" name="Rectangle 35"/>
            <p:cNvSpPr>
              <a:spLocks/>
            </p:cNvSpPr>
            <p:nvPr/>
          </p:nvSpPr>
          <p:spPr bwMode="auto">
            <a:xfrm>
              <a:off x="5469921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Perms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5" name="Rectangle 35"/>
            <p:cNvSpPr>
              <a:spLocks/>
            </p:cNvSpPr>
            <p:nvPr/>
          </p:nvSpPr>
          <p:spPr bwMode="auto">
            <a:xfrm>
              <a:off x="4911650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Export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6" name="Rectangle 35"/>
            <p:cNvSpPr>
              <a:spLocks/>
            </p:cNvSpPr>
            <p:nvPr/>
          </p:nvSpPr>
          <p:spPr bwMode="auto">
            <a:xfrm>
              <a:off x="4353379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Conflation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7" name="Rectangle 35"/>
            <p:cNvSpPr>
              <a:spLocks/>
            </p:cNvSpPr>
            <p:nvPr/>
          </p:nvSpPr>
          <p:spPr bwMode="auto">
            <a:xfrm>
              <a:off x="3236837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Streaming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8" name="Rectangle 35"/>
            <p:cNvSpPr>
              <a:spLocks/>
            </p:cNvSpPr>
            <p:nvPr/>
          </p:nvSpPr>
          <p:spPr bwMode="auto">
            <a:xfrm>
              <a:off x="3795108" y="2843089"/>
              <a:ext cx="467999" cy="423284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HTTP 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9" name="Rectangle 35"/>
            <p:cNvSpPr>
              <a:spLocks/>
            </p:cNvSpPr>
            <p:nvPr/>
          </p:nvSpPr>
          <p:spPr bwMode="auto">
            <a:xfrm>
              <a:off x="3237547" y="3880256"/>
              <a:ext cx="467999" cy="144642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Trans API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6" name="Rectangle 35"/>
            <p:cNvSpPr>
              <a:spLocks/>
            </p:cNvSpPr>
            <p:nvPr/>
          </p:nvSpPr>
          <p:spPr bwMode="auto">
            <a:xfrm>
              <a:off x="3238104" y="4042306"/>
              <a:ext cx="467999" cy="260951"/>
            </a:xfrm>
            <a:prstGeom prst="rect">
              <a:avLst/>
            </a:prstGeom>
            <a:solidFill>
              <a:srgbClr val="DDD9C3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Custom</a:t>
              </a:r>
            </a:p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Service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7" name="Rectangle 47"/>
            <p:cNvSpPr>
              <a:spLocks/>
            </p:cNvSpPr>
            <p:nvPr/>
          </p:nvSpPr>
          <p:spPr bwMode="auto">
            <a:xfrm>
              <a:off x="2049081" y="4584492"/>
              <a:ext cx="93662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 API</a:t>
              </a:r>
            </a:p>
          </p:txBody>
        </p:sp>
        <p:sp>
          <p:nvSpPr>
            <p:cNvPr id="88" name="Rectangle 47"/>
            <p:cNvSpPr>
              <a:spLocks/>
            </p:cNvSpPr>
            <p:nvPr/>
          </p:nvSpPr>
          <p:spPr bwMode="auto">
            <a:xfrm>
              <a:off x="2049081" y="4809187"/>
              <a:ext cx="93662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kern="700" spc="-3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Trading Integration API</a:t>
              </a:r>
              <a:endParaRPr lang="en-US" sz="700" kern="700" spc="-3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9" name="Rectangle 47"/>
            <p:cNvSpPr>
              <a:spLocks/>
            </p:cNvSpPr>
            <p:nvPr/>
          </p:nvSpPr>
          <p:spPr bwMode="auto">
            <a:xfrm>
              <a:off x="6182931" y="4589010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 API</a:t>
              </a:r>
            </a:p>
          </p:txBody>
        </p:sp>
        <p:sp>
          <p:nvSpPr>
            <p:cNvPr id="90" name="Rectangle 47"/>
            <p:cNvSpPr>
              <a:spLocks/>
            </p:cNvSpPr>
            <p:nvPr/>
          </p:nvSpPr>
          <p:spPr bwMode="auto">
            <a:xfrm>
              <a:off x="6182931" y="4813705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err="1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</a:t>
              </a:r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 Integration API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2" name="Rectangle 47"/>
            <p:cNvSpPr>
              <a:spLocks/>
            </p:cNvSpPr>
            <p:nvPr/>
          </p:nvSpPr>
          <p:spPr bwMode="auto">
            <a:xfrm>
              <a:off x="3106356" y="4589010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 API</a:t>
              </a:r>
            </a:p>
          </p:txBody>
        </p:sp>
        <p:sp>
          <p:nvSpPr>
            <p:cNvPr id="93" name="Rectangle 47"/>
            <p:cNvSpPr>
              <a:spLocks/>
            </p:cNvSpPr>
            <p:nvPr/>
          </p:nvSpPr>
          <p:spPr bwMode="auto">
            <a:xfrm>
              <a:off x="3106356" y="4813705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kern="700" spc="-3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Pricing Integration API</a:t>
              </a:r>
              <a:endParaRPr lang="en-US" sz="700" kern="700" spc="-3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4" name="Rectangle 47"/>
            <p:cNvSpPr>
              <a:spLocks/>
            </p:cNvSpPr>
            <p:nvPr/>
          </p:nvSpPr>
          <p:spPr bwMode="auto">
            <a:xfrm>
              <a:off x="4131881" y="4589011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 API</a:t>
              </a:r>
            </a:p>
          </p:txBody>
        </p:sp>
        <p:sp>
          <p:nvSpPr>
            <p:cNvPr id="95" name="Rectangle 47"/>
            <p:cNvSpPr>
              <a:spLocks/>
            </p:cNvSpPr>
            <p:nvPr/>
          </p:nvSpPr>
          <p:spPr bwMode="auto">
            <a:xfrm>
              <a:off x="4131881" y="4813706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Alerts Integration API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6" name="Rectangle 47"/>
            <p:cNvSpPr>
              <a:spLocks/>
            </p:cNvSpPr>
            <p:nvPr/>
          </p:nvSpPr>
          <p:spPr bwMode="auto">
            <a:xfrm>
              <a:off x="5157406" y="4589010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 API</a:t>
              </a:r>
            </a:p>
          </p:txBody>
        </p:sp>
        <p:sp>
          <p:nvSpPr>
            <p:cNvPr id="97" name="Rectangle 47"/>
            <p:cNvSpPr>
              <a:spLocks/>
            </p:cNvSpPr>
            <p:nvPr/>
          </p:nvSpPr>
          <p:spPr bwMode="auto">
            <a:xfrm>
              <a:off x="5157406" y="4813705"/>
              <a:ext cx="904875" cy="214574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Charts Integration API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1" name="Rectangle 35"/>
            <p:cNvSpPr>
              <a:spLocks/>
            </p:cNvSpPr>
            <p:nvPr/>
          </p:nvSpPr>
          <p:spPr bwMode="auto">
            <a:xfrm rot="16200000">
              <a:off x="6154177" y="3739626"/>
              <a:ext cx="2679290" cy="314383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1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Management Console</a:t>
              </a:r>
              <a:endParaRPr lang="en-US" sz="11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112" name="Straight Connector 111"/>
            <p:cNvCxnSpPr/>
            <p:nvPr/>
          </p:nvCxnSpPr>
          <p:spPr>
            <a:xfrm>
              <a:off x="7087668" y="4911008"/>
              <a:ext cx="246858" cy="46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>
              <a:off x="7088974" y="3982233"/>
              <a:ext cx="243429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7088974" y="2951005"/>
              <a:ext cx="245552" cy="0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2050796" y="2265378"/>
              <a:ext cx="5034752" cy="222776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2639420" y="814144"/>
              <a:ext cx="3826934" cy="849012"/>
              <a:chOff x="2639420" y="1209762"/>
              <a:chExt cx="3826934" cy="849012"/>
            </a:xfrm>
          </p:grpSpPr>
          <p:pic>
            <p:nvPicPr>
              <p:cNvPr id="68" name="Picture 67" descr="device-desktop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639420" y="1209762"/>
                <a:ext cx="1004531" cy="848029"/>
              </a:xfrm>
              <a:prstGeom prst="rect">
                <a:avLst/>
              </a:prstGeom>
            </p:spPr>
          </p:pic>
          <p:pic>
            <p:nvPicPr>
              <p:cNvPr id="70" name="Picture 69" descr="device-laptop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82209" y="1441472"/>
                <a:ext cx="1026369" cy="596896"/>
              </a:xfrm>
              <a:prstGeom prst="rect">
                <a:avLst/>
              </a:prstGeom>
            </p:spPr>
          </p:pic>
          <p:pic>
            <p:nvPicPr>
              <p:cNvPr id="71" name="Picture 70" descr="device-smartphone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171155" y="1592213"/>
                <a:ext cx="222016" cy="465870"/>
              </a:xfrm>
              <a:prstGeom prst="rect">
                <a:avLst/>
              </a:prstGeom>
            </p:spPr>
          </p:pic>
          <p:pic>
            <p:nvPicPr>
              <p:cNvPr id="73" name="Picture 72" descr="device-tablet.pn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16595" y="1429122"/>
                <a:ext cx="749759" cy="629652"/>
              </a:xfrm>
              <a:prstGeom prst="rect">
                <a:avLst/>
              </a:prstGeom>
            </p:spPr>
          </p:pic>
        </p:grp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-13139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Caplin Platform and APIs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87882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/>
          <p:cNvSpPr>
            <a:spLocks noGrp="1"/>
          </p:cNvSpPr>
          <p:nvPr>
            <p:ph type="title"/>
          </p:nvPr>
        </p:nvSpPr>
        <p:spPr>
          <a:xfrm>
            <a:off x="457200" y="522975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cs typeface="Calibri"/>
              </a:rPr>
              <a:t>How does the Caplin Platform work?</a:t>
            </a:r>
            <a:endParaRPr lang="en-GB" sz="3600" dirty="0">
              <a:cs typeface="Calibri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209187" y="1436672"/>
            <a:ext cx="2725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Subscribing and updates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3947107" y="3358877"/>
            <a:ext cx="1249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Publishing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29089" y="3932494"/>
            <a:ext cx="7685823" cy="1234527"/>
            <a:chOff x="729089" y="3932494"/>
            <a:chExt cx="7685823" cy="1234527"/>
          </a:xfrm>
        </p:grpSpPr>
        <p:sp>
          <p:nvSpPr>
            <p:cNvPr id="86" name="Rectangle 47"/>
            <p:cNvSpPr>
              <a:spLocks/>
            </p:cNvSpPr>
            <p:nvPr/>
          </p:nvSpPr>
          <p:spPr bwMode="auto">
            <a:xfrm>
              <a:off x="5571450" y="393851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7" name="Rectangle 47"/>
            <p:cNvSpPr>
              <a:spLocks/>
            </p:cNvSpPr>
            <p:nvPr/>
          </p:nvSpPr>
          <p:spPr bwMode="auto">
            <a:xfrm rot="16200000">
              <a:off x="4951415" y="424213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88" name="Straight Arrow Connector 87"/>
            <p:cNvCxnSpPr/>
            <p:nvPr/>
          </p:nvCxnSpPr>
          <p:spPr>
            <a:xfrm>
              <a:off x="6946293" y="4235687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Straight Arrow Connector 88"/>
            <p:cNvCxnSpPr/>
            <p:nvPr/>
          </p:nvCxnSpPr>
          <p:spPr>
            <a:xfrm>
              <a:off x="6805546" y="4385970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Straight Arrow Connector 89"/>
            <p:cNvCxnSpPr/>
            <p:nvPr/>
          </p:nvCxnSpPr>
          <p:spPr>
            <a:xfrm>
              <a:off x="6646626" y="4536254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>
              <a:off x="4702219" y="4234359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/>
            <p:nvPr/>
          </p:nvCxnSpPr>
          <p:spPr>
            <a:xfrm>
              <a:off x="4561472" y="4384642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/>
            <p:nvPr/>
          </p:nvCxnSpPr>
          <p:spPr>
            <a:xfrm>
              <a:off x="4408026" y="4534926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96" name="Picture 95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2575" y="3945555"/>
              <a:ext cx="893199" cy="893199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7335798" y="4922611"/>
              <a:ext cx="1079114" cy="24441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kern="0">
                  <a:latin typeface="Arial"/>
                  <a:cs typeface="Arial"/>
                </a:defRPr>
              </a:lvl1pPr>
            </a:lstStyle>
            <a:p>
              <a:r>
                <a:rPr lang="en-US" dirty="0" smtClean="0">
                  <a:solidFill>
                    <a:srgbClr val="17375E"/>
                  </a:solidFill>
                </a:rPr>
                <a:t>Existing</a:t>
              </a:r>
              <a:r>
                <a:rPr lang="en-US" dirty="0">
                  <a:solidFill>
                    <a:srgbClr val="17375E"/>
                  </a:solidFill>
                </a:rPr>
                <a:t> </a:t>
              </a:r>
              <a:r>
                <a:rPr lang="en-US" dirty="0" smtClean="0">
                  <a:solidFill>
                    <a:srgbClr val="17375E"/>
                  </a:solidFill>
                </a:rPr>
                <a:t>system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021382" y="3934873"/>
              <a:ext cx="1380871" cy="897526"/>
              <a:chOff x="3021382" y="3934873"/>
              <a:chExt cx="1380871" cy="897526"/>
            </a:xfrm>
          </p:grpSpPr>
          <p:sp>
            <p:nvSpPr>
              <p:cNvPr id="98" name="Rectangle 35"/>
              <p:cNvSpPr>
                <a:spLocks/>
              </p:cNvSpPr>
              <p:nvPr/>
            </p:nvSpPr>
            <p:spPr bwMode="auto">
              <a:xfrm>
                <a:off x="3021382" y="393487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9" name="Picture 98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2653" y="422604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00" name="TextBox 99"/>
              <p:cNvSpPr txBox="1"/>
              <p:nvPr/>
            </p:nvSpPr>
            <p:spPr>
              <a:xfrm>
                <a:off x="3515795" y="423876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sp>
          <p:nvSpPr>
            <p:cNvPr id="43" name="Rectangle 47"/>
            <p:cNvSpPr>
              <a:spLocks/>
            </p:cNvSpPr>
            <p:nvPr/>
          </p:nvSpPr>
          <p:spPr bwMode="auto">
            <a:xfrm rot="16200000">
              <a:off x="1580677" y="4240269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2474373" y="4234394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2330451" y="4384677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2173830" y="4534961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729089" y="4871402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51" name="Picture 50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039" y="3932494"/>
              <a:ext cx="1004531" cy="848029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733322" y="2025689"/>
            <a:ext cx="7677356" cy="1220546"/>
            <a:chOff x="733322" y="2025689"/>
            <a:chExt cx="7677356" cy="1220546"/>
          </a:xfrm>
        </p:grpSpPr>
        <p:sp>
          <p:nvSpPr>
            <p:cNvPr id="49" name="Rectangle 47"/>
            <p:cNvSpPr>
              <a:spLocks/>
            </p:cNvSpPr>
            <p:nvPr/>
          </p:nvSpPr>
          <p:spPr bwMode="auto">
            <a:xfrm>
              <a:off x="5575683" y="202605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52" name="Rectangle 47"/>
            <p:cNvSpPr>
              <a:spLocks/>
            </p:cNvSpPr>
            <p:nvPr/>
          </p:nvSpPr>
          <p:spPr bwMode="auto">
            <a:xfrm rot="16200000">
              <a:off x="4955648" y="232966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>
              <a:off x="4410336" y="2475625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4546143" y="2625908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4706693" y="2776192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>
              <a:off x="4404466" y="2242002"/>
              <a:ext cx="855580" cy="1259"/>
            </a:xfrm>
            <a:prstGeom prst="straightConnector1">
              <a:avLst/>
            </a:prstGeom>
            <a:ln w="3175" cmpd="sng">
              <a:prstDash val="lg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Straight Arrow Connector 73"/>
            <p:cNvCxnSpPr/>
            <p:nvPr/>
          </p:nvCxnSpPr>
          <p:spPr>
            <a:xfrm>
              <a:off x="6651113" y="2482277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6808816" y="2632560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6963892" y="2782844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/>
            <p:nvPr/>
          </p:nvCxnSpPr>
          <p:spPr>
            <a:xfrm>
              <a:off x="6650717" y="2248654"/>
              <a:ext cx="770387" cy="15447"/>
            </a:xfrm>
            <a:prstGeom prst="straightConnector1">
              <a:avLst/>
            </a:prstGeom>
            <a:ln w="3175" cmpd="sng">
              <a:prstDash val="lg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8" name="Picture 77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6808" y="2032506"/>
              <a:ext cx="893199" cy="893199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>
              <a:off x="7340031" y="3001825"/>
              <a:ext cx="1070647" cy="24441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kern="0">
                  <a:latin typeface="Arial"/>
                  <a:cs typeface="Arial"/>
                </a:defRPr>
              </a:lvl1pPr>
            </a:lstStyle>
            <a:p>
              <a:r>
                <a:rPr lang="en-US" dirty="0" smtClean="0">
                  <a:solidFill>
                    <a:srgbClr val="17375E"/>
                  </a:solidFill>
                </a:rPr>
                <a:t>Existing</a:t>
              </a:r>
              <a:r>
                <a:rPr lang="en-US" dirty="0">
                  <a:solidFill>
                    <a:srgbClr val="17375E"/>
                  </a:solidFill>
                </a:rPr>
                <a:t> </a:t>
              </a:r>
              <a:r>
                <a:rPr lang="en-US" dirty="0" smtClean="0">
                  <a:solidFill>
                    <a:srgbClr val="17375E"/>
                  </a:solidFill>
                </a:rPr>
                <a:t>system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025615" y="2026402"/>
              <a:ext cx="1380871" cy="897526"/>
              <a:chOff x="3025615" y="2026402"/>
              <a:chExt cx="1380871" cy="897526"/>
            </a:xfrm>
          </p:grpSpPr>
          <p:sp>
            <p:nvSpPr>
              <p:cNvPr id="82" name="Rectangle 35"/>
              <p:cNvSpPr>
                <a:spLocks/>
              </p:cNvSpPr>
              <p:nvPr/>
            </p:nvSpPr>
            <p:spPr bwMode="auto">
              <a:xfrm>
                <a:off x="3025615" y="2026402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3" name="Picture 82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6887" y="2317573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4" name="TextBox 83"/>
              <p:cNvSpPr txBox="1"/>
              <p:nvPr/>
            </p:nvSpPr>
            <p:spPr>
              <a:xfrm>
                <a:off x="3520029" y="2330296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sp>
          <p:nvSpPr>
            <p:cNvPr id="53" name="Rectangle 47"/>
            <p:cNvSpPr>
              <a:spLocks/>
            </p:cNvSpPr>
            <p:nvPr/>
          </p:nvSpPr>
          <p:spPr bwMode="auto">
            <a:xfrm rot="16200000">
              <a:off x="1584910" y="2337183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2180471" y="2480533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2321752" y="2630816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2465880" y="2781100"/>
              <a:ext cx="554421" cy="1384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>
              <a:off x="2174601" y="2243735"/>
              <a:ext cx="855580" cy="1259"/>
            </a:xfrm>
            <a:prstGeom prst="straightConnector1">
              <a:avLst/>
            </a:prstGeom>
            <a:ln w="3175" cmpd="sng">
              <a:prstDash val="lg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733322" y="2968459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59" name="Picture 58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272" y="2029551"/>
              <a:ext cx="1004531" cy="848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635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457200" y="522975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latin typeface="+mn-lt"/>
                <a:cs typeface="Calibri"/>
              </a:rPr>
              <a:t>How does the Caplin Platform work</a:t>
            </a:r>
            <a:r>
              <a:rPr lang="en-GB" sz="3600" dirty="0">
                <a:latin typeface="+mn-lt"/>
                <a:cs typeface="Calibri"/>
              </a:rPr>
              <a:t>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28182" y="1708714"/>
            <a:ext cx="7687637" cy="3857013"/>
            <a:chOff x="728182" y="1500494"/>
            <a:chExt cx="7687637" cy="3857013"/>
          </a:xfrm>
        </p:grpSpPr>
        <p:cxnSp>
          <p:nvCxnSpPr>
            <p:cNvPr id="25" name="Straight Arrow Connector 9"/>
            <p:cNvCxnSpPr>
              <a:stCxn id="64" idx="1"/>
              <a:endCxn id="80" idx="2"/>
            </p:cNvCxnSpPr>
            <p:nvPr/>
          </p:nvCxnSpPr>
          <p:spPr>
            <a:xfrm flipH="1" flipV="1">
              <a:off x="2174905" y="1951744"/>
              <a:ext cx="847384" cy="134482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Arrow Connector 9"/>
            <p:cNvCxnSpPr>
              <a:stCxn id="64" idx="1"/>
              <a:endCxn id="84" idx="2"/>
            </p:cNvCxnSpPr>
            <p:nvPr/>
          </p:nvCxnSpPr>
          <p:spPr>
            <a:xfrm flipH="1">
              <a:off x="2172307" y="3296573"/>
              <a:ext cx="849982" cy="1336353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Rectangle 47"/>
            <p:cNvSpPr>
              <a:spLocks/>
            </p:cNvSpPr>
            <p:nvPr/>
          </p:nvSpPr>
          <p:spPr bwMode="auto">
            <a:xfrm>
              <a:off x="5572357" y="2851453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 rot="16200000">
              <a:off x="4952322" y="3155068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pic>
          <p:nvPicPr>
            <p:cNvPr id="62" name="Picture 61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482" y="2858492"/>
              <a:ext cx="893199" cy="893199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7336705" y="3835548"/>
              <a:ext cx="1079114" cy="24441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kern="0">
                  <a:latin typeface="Arial"/>
                  <a:cs typeface="Arial"/>
                </a:defRPr>
              </a:lvl1pPr>
            </a:lstStyle>
            <a:p>
              <a:r>
                <a:rPr lang="en-US" dirty="0" smtClean="0">
                  <a:solidFill>
                    <a:srgbClr val="17375E"/>
                  </a:solidFill>
                </a:rPr>
                <a:t>Existing</a:t>
              </a:r>
              <a:r>
                <a:rPr lang="en-US" dirty="0">
                  <a:solidFill>
                    <a:srgbClr val="17375E"/>
                  </a:solidFill>
                </a:rPr>
                <a:t> </a:t>
              </a:r>
              <a:r>
                <a:rPr lang="en-US" dirty="0" smtClean="0">
                  <a:solidFill>
                    <a:srgbClr val="17375E"/>
                  </a:solidFill>
                </a:rPr>
                <a:t>system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3022289" y="2847810"/>
              <a:ext cx="1380871" cy="897526"/>
              <a:chOff x="3022289" y="2847810"/>
              <a:chExt cx="1380871" cy="897526"/>
            </a:xfrm>
          </p:grpSpPr>
          <p:sp>
            <p:nvSpPr>
              <p:cNvPr id="64" name="Rectangle 35"/>
              <p:cNvSpPr>
                <a:spLocks/>
              </p:cNvSpPr>
              <p:nvPr/>
            </p:nvSpPr>
            <p:spPr bwMode="auto">
              <a:xfrm>
                <a:off x="3022289" y="2847810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65" name="Picture 64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560" y="3138981"/>
                <a:ext cx="311391" cy="311392"/>
              </a:xfrm>
              <a:prstGeom prst="rect">
                <a:avLst/>
              </a:prstGeom>
            </p:spPr>
          </p:pic>
          <p:sp>
            <p:nvSpPr>
              <p:cNvPr id="66" name="TextBox 65"/>
              <p:cNvSpPr txBox="1"/>
              <p:nvPr/>
            </p:nvSpPr>
            <p:spPr>
              <a:xfrm>
                <a:off x="3516702" y="3151704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729996" y="2845431"/>
              <a:ext cx="1444125" cy="1175831"/>
              <a:chOff x="729089" y="2811737"/>
              <a:chExt cx="1444125" cy="1175831"/>
            </a:xfrm>
          </p:grpSpPr>
          <p:sp>
            <p:nvSpPr>
              <p:cNvPr id="67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69" name="Picture 68" descr="device-desktop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  <p:cxnSp>
          <p:nvCxnSpPr>
            <p:cNvPr id="70" name="Straight Arrow Connector 69"/>
            <p:cNvCxnSpPr>
              <a:stCxn id="67" idx="2"/>
              <a:endCxn id="64" idx="1"/>
            </p:cNvCxnSpPr>
            <p:nvPr/>
          </p:nvCxnSpPr>
          <p:spPr>
            <a:xfrm flipV="1">
              <a:off x="2174121" y="3296573"/>
              <a:ext cx="848168" cy="108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>
              <a:stCxn id="64" idx="3"/>
              <a:endCxn id="61" idx="0"/>
            </p:cNvCxnSpPr>
            <p:nvPr/>
          </p:nvCxnSpPr>
          <p:spPr>
            <a:xfrm>
              <a:off x="4403160" y="3296573"/>
              <a:ext cx="853142" cy="1970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60" idx="3"/>
              <a:endCxn id="62" idx="1"/>
            </p:cNvCxnSpPr>
            <p:nvPr/>
          </p:nvCxnSpPr>
          <p:spPr>
            <a:xfrm>
              <a:off x="6644601" y="3299004"/>
              <a:ext cx="788881" cy="6088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79" name="Group 78"/>
            <p:cNvGrpSpPr/>
            <p:nvPr/>
          </p:nvGrpSpPr>
          <p:grpSpPr>
            <a:xfrm>
              <a:off x="730780" y="1500494"/>
              <a:ext cx="1444125" cy="1175831"/>
              <a:chOff x="729089" y="2811737"/>
              <a:chExt cx="1444125" cy="1175831"/>
            </a:xfrm>
          </p:grpSpPr>
          <p:sp>
            <p:nvSpPr>
              <p:cNvPr id="80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82" name="Picture 81" descr="device-desktop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  <p:grpSp>
          <p:nvGrpSpPr>
            <p:cNvPr id="83" name="Group 82"/>
            <p:cNvGrpSpPr/>
            <p:nvPr/>
          </p:nvGrpSpPr>
          <p:grpSpPr>
            <a:xfrm>
              <a:off x="728182" y="4181676"/>
              <a:ext cx="1444125" cy="1175831"/>
              <a:chOff x="729089" y="2811737"/>
              <a:chExt cx="1444125" cy="1175831"/>
            </a:xfrm>
          </p:grpSpPr>
          <p:sp>
            <p:nvSpPr>
              <p:cNvPr id="84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86" name="Picture 85" descr="device-desktop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</p:grpSp>
      <p:sp>
        <p:nvSpPr>
          <p:cNvPr id="8" name="TextBox 7"/>
          <p:cNvSpPr txBox="1"/>
          <p:nvPr/>
        </p:nvSpPr>
        <p:spPr>
          <a:xfrm>
            <a:off x="3632756" y="1655290"/>
            <a:ext cx="1878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Data </a:t>
            </a:r>
            <a:r>
              <a:rPr lang="en-US" sz="2400" dirty="0" err="1" smtClean="0"/>
              <a:t>Fanout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0498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title"/>
          </p:nvPr>
        </p:nvSpPr>
        <p:spPr>
          <a:xfrm>
            <a:off x="457200" y="522975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latin typeface="+mn-lt"/>
                <a:cs typeface="Calibri"/>
              </a:rPr>
              <a:t>How does the Caplin Platform work?</a:t>
            </a:r>
            <a:endParaRPr lang="en-GB" sz="3600" dirty="0">
              <a:latin typeface="+mn-lt"/>
              <a:cs typeface="Calibri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07772" y="1655290"/>
            <a:ext cx="2528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Private Channels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28182" y="1708714"/>
            <a:ext cx="7687637" cy="3857013"/>
            <a:chOff x="728182" y="1500494"/>
            <a:chExt cx="7687637" cy="3857013"/>
          </a:xfrm>
        </p:grpSpPr>
        <p:sp>
          <p:nvSpPr>
            <p:cNvPr id="38" name="Rectangle 37"/>
            <p:cNvSpPr/>
            <p:nvPr/>
          </p:nvSpPr>
          <p:spPr>
            <a:xfrm>
              <a:off x="2658534" y="3455890"/>
              <a:ext cx="4317999" cy="124504"/>
            </a:xfrm>
            <a:prstGeom prst="rect">
              <a:avLst/>
            </a:prstGeom>
            <a:solidFill>
              <a:srgbClr val="F2F2F2">
                <a:alpha val="50000"/>
              </a:srgbClr>
            </a:solid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658534" y="3231524"/>
              <a:ext cx="4317999" cy="124504"/>
            </a:xfrm>
            <a:prstGeom prst="rect">
              <a:avLst/>
            </a:prstGeom>
            <a:solidFill>
              <a:srgbClr val="F2F2F2">
                <a:alpha val="50000"/>
              </a:srgbClr>
            </a:solid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658534" y="3028324"/>
              <a:ext cx="4317999" cy="124504"/>
            </a:xfrm>
            <a:prstGeom prst="rect">
              <a:avLst/>
            </a:prstGeom>
            <a:solidFill>
              <a:srgbClr val="F2F2F2">
                <a:alpha val="50000"/>
              </a:srgbClr>
            </a:solid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800" dirty="0"/>
            </a:p>
          </p:txBody>
        </p:sp>
        <p:cxnSp>
          <p:nvCxnSpPr>
            <p:cNvPr id="10" name="Straight Arrow Connector 9"/>
            <p:cNvCxnSpPr>
              <a:stCxn id="35" idx="1"/>
              <a:endCxn id="56" idx="2"/>
            </p:cNvCxnSpPr>
            <p:nvPr/>
          </p:nvCxnSpPr>
          <p:spPr>
            <a:xfrm rot="10800000">
              <a:off x="2174906" y="1951744"/>
              <a:ext cx="483629" cy="1138832"/>
            </a:xfrm>
            <a:prstGeom prst="bentConnector3">
              <a:avLst>
                <a:gd name="adj1" fmla="val 50000"/>
              </a:avLst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endCxn id="36" idx="3"/>
            </p:cNvCxnSpPr>
            <p:nvPr/>
          </p:nvCxnSpPr>
          <p:spPr>
            <a:xfrm flipH="1" flipV="1">
              <a:off x="6976533" y="3293776"/>
              <a:ext cx="371868" cy="1060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36" idx="1"/>
              <a:endCxn id="43" idx="2"/>
            </p:cNvCxnSpPr>
            <p:nvPr/>
          </p:nvCxnSpPr>
          <p:spPr>
            <a:xfrm flipH="1">
              <a:off x="2174121" y="3293776"/>
              <a:ext cx="484413" cy="290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38" idx="1"/>
              <a:endCxn id="62" idx="2"/>
            </p:cNvCxnSpPr>
            <p:nvPr/>
          </p:nvCxnSpPr>
          <p:spPr>
            <a:xfrm rot="10800000" flipV="1">
              <a:off x="2172308" y="3518142"/>
              <a:ext cx="486227" cy="1114784"/>
            </a:xfrm>
            <a:prstGeom prst="bentConnector3">
              <a:avLst>
                <a:gd name="adj1" fmla="val 50000"/>
              </a:avLst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endCxn id="38" idx="3"/>
            </p:cNvCxnSpPr>
            <p:nvPr/>
          </p:nvCxnSpPr>
          <p:spPr>
            <a:xfrm flipH="1">
              <a:off x="6976533" y="3515542"/>
              <a:ext cx="368685" cy="2600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>
              <a:endCxn id="35" idx="3"/>
            </p:cNvCxnSpPr>
            <p:nvPr/>
          </p:nvCxnSpPr>
          <p:spPr>
            <a:xfrm flipH="1" flipV="1">
              <a:off x="6976533" y="3090576"/>
              <a:ext cx="368685" cy="10099"/>
            </a:xfrm>
            <a:prstGeom prst="straightConnector1">
              <a:avLst/>
            </a:prstGeom>
            <a:ln w="3175" cmpd="sng">
              <a:prstDash val="sysDash"/>
              <a:headEnd type="triangl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423613" y="3085162"/>
              <a:ext cx="823575" cy="276999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12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729996" y="2845431"/>
              <a:ext cx="1444125" cy="1175831"/>
              <a:chOff x="729089" y="2811737"/>
              <a:chExt cx="1444125" cy="1175831"/>
            </a:xfrm>
          </p:grpSpPr>
          <p:sp>
            <p:nvSpPr>
              <p:cNvPr id="43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47" name="Picture 46" descr="device-desktop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  <p:grpSp>
          <p:nvGrpSpPr>
            <p:cNvPr id="55" name="Group 54"/>
            <p:cNvGrpSpPr/>
            <p:nvPr/>
          </p:nvGrpSpPr>
          <p:grpSpPr>
            <a:xfrm>
              <a:off x="730780" y="1500494"/>
              <a:ext cx="1444125" cy="1175831"/>
              <a:chOff x="729089" y="2811737"/>
              <a:chExt cx="1444125" cy="1175831"/>
            </a:xfrm>
          </p:grpSpPr>
          <p:sp>
            <p:nvSpPr>
              <p:cNvPr id="56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58" name="Picture 57" descr="device-desktop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  <p:grpSp>
          <p:nvGrpSpPr>
            <p:cNvPr id="61" name="Group 60"/>
            <p:cNvGrpSpPr/>
            <p:nvPr/>
          </p:nvGrpSpPr>
          <p:grpSpPr>
            <a:xfrm>
              <a:off x="728182" y="4181676"/>
              <a:ext cx="1444125" cy="1175831"/>
              <a:chOff x="729089" y="2811737"/>
              <a:chExt cx="1444125" cy="1175831"/>
            </a:xfrm>
          </p:grpSpPr>
          <p:sp>
            <p:nvSpPr>
              <p:cNvPr id="62" name="Rectangle 47"/>
              <p:cNvSpPr>
                <a:spLocks/>
              </p:cNvSpPr>
              <p:nvPr/>
            </p:nvSpPr>
            <p:spPr bwMode="auto">
              <a:xfrm rot="162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defTabSz="457200"/>
                <a:r>
                  <a:rPr lang="en-US" sz="1000" b="1" dirty="0" smtClean="0">
                    <a:latin typeface="Arial"/>
                    <a:ea typeface="ヒラギノ角ゴ ProN W3" charset="0"/>
                    <a:cs typeface="Arial"/>
                    <a:sym typeface="Gill Sans" charset="0"/>
                  </a:rPr>
                  <a:t>StreamLink</a:t>
                </a: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t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000" kern="0" dirty="0" smtClean="0">
                    <a:solidFill>
                      <a:srgbClr val="17375E"/>
                    </a:solidFill>
                    <a:latin typeface="Arial"/>
                    <a:cs typeface="Arial"/>
                  </a:rPr>
                  <a:t>Client application</a:t>
                </a:r>
                <a:endParaRPr kumimoji="0" lang="en-US" sz="1000" i="0" u="none" strike="noStrike" kern="0" cap="none" spc="0" normalizeH="0" baseline="0" noProof="0" dirty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pic>
            <p:nvPicPr>
              <p:cNvPr id="64" name="Picture 63" descr="device-desktop.png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</p:spPr>
          </p:pic>
        </p:grpSp>
        <p:sp>
          <p:nvSpPr>
            <p:cNvPr id="65" name="Rectangle 47"/>
            <p:cNvSpPr>
              <a:spLocks/>
            </p:cNvSpPr>
            <p:nvPr/>
          </p:nvSpPr>
          <p:spPr bwMode="auto">
            <a:xfrm>
              <a:off x="5572357" y="2851453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6" name="Rectangle 47"/>
            <p:cNvSpPr>
              <a:spLocks/>
            </p:cNvSpPr>
            <p:nvPr/>
          </p:nvSpPr>
          <p:spPr bwMode="auto">
            <a:xfrm rot="16200000">
              <a:off x="4952322" y="3155068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pic>
          <p:nvPicPr>
            <p:cNvPr id="67" name="Picture 66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482" y="2858492"/>
              <a:ext cx="893199" cy="893199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7336705" y="3835548"/>
              <a:ext cx="1079114" cy="244410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kern="0">
                  <a:latin typeface="Arial"/>
                  <a:cs typeface="Arial"/>
                </a:defRPr>
              </a:lvl1pPr>
            </a:lstStyle>
            <a:p>
              <a:r>
                <a:rPr lang="en-US" dirty="0" smtClean="0">
                  <a:solidFill>
                    <a:srgbClr val="17375E"/>
                  </a:solidFill>
                </a:rPr>
                <a:t>Existing</a:t>
              </a:r>
              <a:r>
                <a:rPr lang="en-US" dirty="0">
                  <a:solidFill>
                    <a:srgbClr val="17375E"/>
                  </a:solidFill>
                </a:rPr>
                <a:t> </a:t>
              </a:r>
              <a:r>
                <a:rPr lang="en-US" dirty="0" smtClean="0">
                  <a:solidFill>
                    <a:srgbClr val="17375E"/>
                  </a:solidFill>
                </a:rPr>
                <a:t>system</a:t>
              </a:r>
              <a:endParaRPr lang="en-US" dirty="0">
                <a:solidFill>
                  <a:srgbClr val="17375E"/>
                </a:solidFill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3022289" y="2847810"/>
              <a:ext cx="1380871" cy="897526"/>
              <a:chOff x="3022289" y="2847810"/>
              <a:chExt cx="1380871" cy="897526"/>
            </a:xfrm>
          </p:grpSpPr>
          <p:sp>
            <p:nvSpPr>
              <p:cNvPr id="69" name="Rectangle 35"/>
              <p:cNvSpPr>
                <a:spLocks/>
              </p:cNvSpPr>
              <p:nvPr/>
            </p:nvSpPr>
            <p:spPr bwMode="auto">
              <a:xfrm>
                <a:off x="3022289" y="2847810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70" name="Picture 69" descr="icon-platform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560" y="3138981"/>
                <a:ext cx="311391" cy="311392"/>
              </a:xfrm>
              <a:prstGeom prst="rect">
                <a:avLst/>
              </a:prstGeom>
            </p:spPr>
          </p:pic>
          <p:sp>
            <p:nvSpPr>
              <p:cNvPr id="71" name="TextBox 70"/>
              <p:cNvSpPr txBox="1"/>
              <p:nvPr/>
            </p:nvSpPr>
            <p:spPr>
              <a:xfrm>
                <a:off x="3516702" y="3151704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334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configuration and deployment environment for the Caplin Platform that supports Caplin Platform blades.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A blade is a re-usable software module containing the code and resources needed to implement a business feature</a:t>
            </a:r>
          </a:p>
          <a:p>
            <a:pPr lvl="1"/>
            <a:r>
              <a:rPr lang="en-US" dirty="0" smtClean="0"/>
              <a:t>A Platform blade can be an Adapter blade, </a:t>
            </a:r>
            <a:r>
              <a:rPr lang="en-US" dirty="0" err="1" smtClean="0"/>
              <a:t>Config</a:t>
            </a:r>
            <a:r>
              <a:rPr lang="en-US" dirty="0" smtClean="0"/>
              <a:t> blade or a Service blade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4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040114" y="1556930"/>
            <a:ext cx="7063773" cy="3744141"/>
            <a:chOff x="689752" y="1319210"/>
            <a:chExt cx="7063773" cy="3744141"/>
          </a:xfrm>
        </p:grpSpPr>
        <p:sp>
          <p:nvSpPr>
            <p:cNvPr id="8" name="Rectangle 35"/>
            <p:cNvSpPr>
              <a:spLocks/>
            </p:cNvSpPr>
            <p:nvPr/>
          </p:nvSpPr>
          <p:spPr bwMode="auto">
            <a:xfrm>
              <a:off x="689752" y="2022489"/>
              <a:ext cx="7063773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0" anchor="t"/>
            <a:lstStyle/>
            <a:p>
              <a:pPr defTabSz="457200"/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" name="Rectangle 35"/>
            <p:cNvSpPr>
              <a:spLocks/>
            </p:cNvSpPr>
            <p:nvPr/>
          </p:nvSpPr>
          <p:spPr bwMode="auto">
            <a:xfrm>
              <a:off x="689753" y="3055513"/>
              <a:ext cx="7063772" cy="778396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36000" tIns="46800" rIns="36000" bIns="327600" anchor="t"/>
            <a:lstStyle/>
            <a:p>
              <a:pPr defTabSz="457200"/>
              <a:endParaRPr lang="en-US" sz="10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75176" y="1319210"/>
              <a:ext cx="1061419" cy="3744141"/>
            </a:xfrm>
            <a:prstGeom prst="rect">
              <a:avLst/>
            </a:prstGeom>
            <a:blipFill rotWithShape="0">
              <a:blip r:embed="rId3">
                <a:alphaModFix amt="20000"/>
              </a:blip>
              <a:tile tx="0" ty="0" sx="100000" sy="100000" flip="none" algn="tl"/>
            </a:blip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Adapter Blade</a:t>
              </a:r>
            </a:p>
            <a:p>
              <a:pPr algn="ctr"/>
              <a:endParaRPr lang="en-US" sz="800" dirty="0" smtClean="0"/>
            </a:p>
            <a:p>
              <a:pPr algn="ctr"/>
              <a:r>
                <a:rPr lang="en-US" sz="800" dirty="0" smtClean="0"/>
                <a:t>Price </a:t>
              </a:r>
              <a:r>
                <a:rPr lang="en-US" sz="800" dirty="0"/>
                <a:t>Server Integration</a:t>
              </a:r>
            </a:p>
            <a:p>
              <a:pPr algn="ctr"/>
              <a:endParaRPr lang="en-US" sz="1050" dirty="0"/>
            </a:p>
          </p:txBody>
        </p:sp>
        <p:sp>
          <p:nvSpPr>
            <p:cNvPr id="11" name="Rectangle 47"/>
            <p:cNvSpPr>
              <a:spLocks/>
            </p:cNvSpPr>
            <p:nvPr/>
          </p:nvSpPr>
          <p:spPr bwMode="auto">
            <a:xfrm>
              <a:off x="2039353" y="4050115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Custom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3" name="Rectangle 47"/>
            <p:cNvSpPr>
              <a:spLocks/>
            </p:cNvSpPr>
            <p:nvPr/>
          </p:nvSpPr>
          <p:spPr bwMode="auto">
            <a:xfrm>
              <a:off x="203935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>
              <a:off x="2039353" y="47141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4" name="Rectangle 47"/>
            <p:cNvSpPr>
              <a:spLocks/>
            </p:cNvSpPr>
            <p:nvPr/>
          </p:nvSpPr>
          <p:spPr bwMode="auto">
            <a:xfrm>
              <a:off x="20393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124526" y="1319210"/>
              <a:ext cx="1061419" cy="3744141"/>
            </a:xfrm>
            <a:prstGeom prst="rect">
              <a:avLst/>
            </a:prstGeom>
            <a:blipFill rotWithShape="0">
              <a:blip r:embed="rId3">
                <a:alphaModFix amt="20000"/>
              </a:blip>
              <a:tile tx="0" ty="0" sx="100000" sy="100000" flip="none" algn="tl"/>
            </a:blip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Adapter Blade</a:t>
              </a:r>
            </a:p>
            <a:p>
              <a:pPr algn="ctr"/>
              <a:endParaRPr lang="en-US" sz="800" dirty="0"/>
            </a:p>
            <a:p>
              <a:pPr algn="ctr"/>
              <a:r>
                <a:rPr lang="en-US" sz="800" dirty="0" smtClean="0"/>
                <a:t>Trading System Integration</a:t>
              </a:r>
              <a:endParaRPr lang="en-US" sz="800" dirty="0"/>
            </a:p>
          </p:txBody>
        </p:sp>
        <p:sp>
          <p:nvSpPr>
            <p:cNvPr id="67" name="Rectangle 47"/>
            <p:cNvSpPr>
              <a:spLocks/>
            </p:cNvSpPr>
            <p:nvPr/>
          </p:nvSpPr>
          <p:spPr bwMode="auto">
            <a:xfrm>
              <a:off x="3188703" y="4050115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Custom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1" name="Rectangle 47"/>
            <p:cNvSpPr>
              <a:spLocks/>
            </p:cNvSpPr>
            <p:nvPr/>
          </p:nvSpPr>
          <p:spPr bwMode="auto">
            <a:xfrm>
              <a:off x="3188703" y="47141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3" name="Rectangle 47"/>
            <p:cNvSpPr>
              <a:spLocks/>
            </p:cNvSpPr>
            <p:nvPr/>
          </p:nvSpPr>
          <p:spPr bwMode="auto">
            <a:xfrm>
              <a:off x="318870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280226" y="1319210"/>
              <a:ext cx="1061419" cy="3744141"/>
            </a:xfrm>
            <a:prstGeom prst="rect">
              <a:avLst/>
            </a:prstGeom>
            <a:blipFill rotWithShape="0">
              <a:blip r:embed="rId3">
                <a:alphaModFix amt="20000"/>
              </a:blip>
              <a:tile tx="0" ty="0" sx="100000" sy="100000" flip="none" algn="tl"/>
            </a:blip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err="1" smtClean="0"/>
                <a:t>Config</a:t>
              </a:r>
              <a:r>
                <a:rPr lang="en-US" sz="1050" dirty="0" smtClean="0"/>
                <a:t> Blade</a:t>
              </a:r>
            </a:p>
            <a:p>
              <a:pPr algn="ctr"/>
              <a:endParaRPr lang="en-US" sz="800" dirty="0"/>
            </a:p>
            <a:p>
              <a:pPr algn="ctr"/>
              <a:r>
                <a:rPr lang="en-US" sz="800" dirty="0" smtClean="0"/>
                <a:t>Platform Feature Enablement</a:t>
              </a:r>
              <a:endParaRPr lang="en-US" sz="800" dirty="0"/>
            </a:p>
          </p:txBody>
        </p:sp>
        <p:sp>
          <p:nvSpPr>
            <p:cNvPr id="79" name="Rectangle 47"/>
            <p:cNvSpPr>
              <a:spLocks/>
            </p:cNvSpPr>
            <p:nvPr/>
          </p:nvSpPr>
          <p:spPr bwMode="auto">
            <a:xfrm>
              <a:off x="434440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2" name="Rectangle 47"/>
            <p:cNvSpPr>
              <a:spLocks/>
            </p:cNvSpPr>
            <p:nvPr/>
          </p:nvSpPr>
          <p:spPr bwMode="auto">
            <a:xfrm>
              <a:off x="434440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5442276" y="1319210"/>
              <a:ext cx="1061419" cy="3744141"/>
            </a:xfrm>
            <a:prstGeom prst="rect">
              <a:avLst/>
            </a:prstGeom>
            <a:blipFill rotWithShape="0">
              <a:blip r:embed="rId3">
                <a:alphaModFix amt="20000"/>
              </a:blip>
              <a:tile tx="0" ty="0" sx="100000" sy="100000" flip="none" algn="tl"/>
            </a:blip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Service Blade</a:t>
              </a:r>
              <a:endParaRPr lang="en-US" sz="800" dirty="0" smtClean="0"/>
            </a:p>
            <a:p>
              <a:pPr algn="ctr"/>
              <a:endParaRPr lang="en-US" sz="800" dirty="0"/>
            </a:p>
            <a:p>
              <a:pPr algn="ctr"/>
              <a:r>
                <a:rPr lang="en-US" sz="800" dirty="0" smtClean="0"/>
                <a:t>Transformer Module</a:t>
              </a:r>
              <a:endParaRPr lang="en-US" sz="1050" dirty="0"/>
            </a:p>
          </p:txBody>
        </p:sp>
        <p:sp>
          <p:nvSpPr>
            <p:cNvPr id="88" name="Rectangle 47"/>
            <p:cNvSpPr>
              <a:spLocks/>
            </p:cNvSpPr>
            <p:nvPr/>
          </p:nvSpPr>
          <p:spPr bwMode="auto">
            <a:xfrm>
              <a:off x="550645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0" name="Rectangle 35"/>
            <p:cNvSpPr>
              <a:spLocks/>
            </p:cNvSpPr>
            <p:nvPr/>
          </p:nvSpPr>
          <p:spPr bwMode="auto">
            <a:xfrm>
              <a:off x="5503649" y="3164099"/>
              <a:ext cx="941776" cy="280631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Transformer module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1" name="Rectangle 47"/>
            <p:cNvSpPr>
              <a:spLocks/>
            </p:cNvSpPr>
            <p:nvPr/>
          </p:nvSpPr>
          <p:spPr bwMode="auto">
            <a:xfrm>
              <a:off x="55064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6597976" y="1319210"/>
              <a:ext cx="1061419" cy="3744141"/>
            </a:xfrm>
            <a:prstGeom prst="rect">
              <a:avLst/>
            </a:prstGeom>
            <a:blipFill rotWithShape="0">
              <a:blip r:embed="rId3">
                <a:alphaModFix amt="20000"/>
              </a:blip>
              <a:tile tx="0" ty="0" sx="100000" sy="100000" flip="none" algn="tl"/>
            </a:blip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50" dirty="0" smtClean="0"/>
                <a:t>Service Blade</a:t>
              </a:r>
              <a:endParaRPr lang="en-US" sz="800" dirty="0" smtClean="0"/>
            </a:p>
            <a:p>
              <a:pPr algn="ctr"/>
              <a:endParaRPr lang="en-US" sz="800" dirty="0"/>
            </a:p>
            <a:p>
              <a:pPr algn="ctr"/>
              <a:r>
                <a:rPr lang="en-US" sz="800" dirty="0" smtClean="0"/>
                <a:t>Liberator Module</a:t>
              </a:r>
              <a:endParaRPr lang="en-US" sz="1050" dirty="0"/>
            </a:p>
          </p:txBody>
        </p:sp>
        <p:sp>
          <p:nvSpPr>
            <p:cNvPr id="100" name="Rectangle 47"/>
            <p:cNvSpPr>
              <a:spLocks/>
            </p:cNvSpPr>
            <p:nvPr/>
          </p:nvSpPr>
          <p:spPr bwMode="auto">
            <a:xfrm>
              <a:off x="66621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8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configuration</a:t>
              </a:r>
              <a:endParaRPr lang="en-US" sz="8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1" name="Rectangle 35"/>
            <p:cNvSpPr>
              <a:spLocks/>
            </p:cNvSpPr>
            <p:nvPr/>
          </p:nvSpPr>
          <p:spPr bwMode="auto">
            <a:xfrm>
              <a:off x="6659349" y="2116349"/>
              <a:ext cx="941776" cy="280631"/>
            </a:xfrm>
            <a:prstGeom prst="rect">
              <a:avLst/>
            </a:prstGeom>
            <a:solidFill>
              <a:srgbClr val="C6D9F1"/>
            </a:solidFill>
            <a:ln>
              <a:solidFill>
                <a:schemeClr val="bg1"/>
              </a:solidFill>
            </a:ln>
            <a:effectLst>
              <a:innerShdw blurRad="50800" dist="38100" dir="13500000">
                <a:prstClr val="black">
                  <a:alpha val="50000"/>
                </a:prstClr>
              </a:innerShdw>
            </a:effectLst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7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 module</a:t>
              </a:r>
              <a:endParaRPr lang="en-US" sz="7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25" name="Picture 24" descr="icon-platfor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020" y="2277295"/>
              <a:ext cx="262914" cy="262915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137590" y="2316162"/>
              <a:ext cx="76855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457200"/>
              <a:r>
                <a:rPr lang="en-US" sz="10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0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27" name="Picture 26" descr="icon-platfor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020" y="3306474"/>
              <a:ext cx="262914" cy="26291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137590" y="3345341"/>
              <a:ext cx="768553" cy="1538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457200"/>
              <a:r>
                <a:rPr lang="en-US" sz="10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10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  <p:sp>
        <p:nvSpPr>
          <p:cNvPr id="29" name="Title 1"/>
          <p:cNvSpPr>
            <a:spLocks noGrp="1"/>
          </p:cNvSpPr>
          <p:nvPr>
            <p:ph type="title"/>
          </p:nvPr>
        </p:nvSpPr>
        <p:spPr>
          <a:xfrm>
            <a:off x="457200" y="584530"/>
            <a:ext cx="8229600" cy="523220"/>
          </a:xfrm>
        </p:spPr>
        <p:txBody>
          <a:bodyPr>
            <a:spAutoFit/>
          </a:bodyPr>
          <a:lstStyle/>
          <a:p>
            <a:r>
              <a:rPr lang="en-GB" sz="2800" dirty="0" smtClean="0">
                <a:cs typeface="Calibri"/>
              </a:rPr>
              <a:t>Caplin Platform Deployment Framework - Blades</a:t>
            </a:r>
            <a:endParaRPr lang="en-GB" sz="28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692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complete user administration system for the Caplin Platform.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 smtClean="0"/>
              <a:t>Makes use of all our technology itself</a:t>
            </a:r>
          </a:p>
          <a:p>
            <a:pPr lvl="1"/>
            <a:r>
              <a:rPr lang="en-US" dirty="0" smtClean="0"/>
              <a:t>Allows </a:t>
            </a:r>
            <a:r>
              <a:rPr lang="en-US" dirty="0" err="1" smtClean="0"/>
              <a:t>permissioning</a:t>
            </a:r>
            <a:endParaRPr lang="en-US" dirty="0" smtClean="0"/>
          </a:p>
          <a:p>
            <a:pPr lvl="1"/>
            <a:r>
              <a:rPr lang="en-US" dirty="0" smtClean="0"/>
              <a:t>Allows rate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10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112317" y="1181479"/>
            <a:ext cx="4670061" cy="5156592"/>
            <a:chOff x="4133483" y="980402"/>
            <a:chExt cx="4670061" cy="5156592"/>
          </a:xfrm>
        </p:grpSpPr>
        <p:cxnSp>
          <p:nvCxnSpPr>
            <p:cNvPr id="30" name="Straight Connector 29"/>
            <p:cNvCxnSpPr>
              <a:stCxn id="12" idx="2"/>
              <a:endCxn id="43" idx="0"/>
            </p:cNvCxnSpPr>
            <p:nvPr/>
          </p:nvCxnSpPr>
          <p:spPr>
            <a:xfrm>
              <a:off x="5697664" y="4566728"/>
              <a:ext cx="269" cy="136303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>
              <a:stCxn id="14" idx="2"/>
              <a:endCxn id="45" idx="0"/>
            </p:cNvCxnSpPr>
            <p:nvPr/>
          </p:nvCxnSpPr>
          <p:spPr>
            <a:xfrm>
              <a:off x="6813974" y="4566727"/>
              <a:ext cx="68" cy="136304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4581355" y="3887230"/>
              <a:ext cx="0" cy="413253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59" idx="2"/>
              <a:endCxn id="12" idx="0"/>
            </p:cNvCxnSpPr>
            <p:nvPr/>
          </p:nvCxnSpPr>
          <p:spPr>
            <a:xfrm flipH="1">
              <a:off x="5697664" y="3891421"/>
              <a:ext cx="3869" cy="163461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endCxn id="14" idx="0"/>
            </p:cNvCxnSpPr>
            <p:nvPr/>
          </p:nvCxnSpPr>
          <p:spPr>
            <a:xfrm>
              <a:off x="6813974" y="3891421"/>
              <a:ext cx="0" cy="163459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47"/>
            <p:cNvSpPr>
              <a:spLocks/>
            </p:cNvSpPr>
            <p:nvPr/>
          </p:nvSpPr>
          <p:spPr bwMode="auto">
            <a:xfrm>
              <a:off x="5245653" y="4054882"/>
              <a:ext cx="904022" cy="511846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FX Adapters</a:t>
              </a:r>
              <a:endParaRPr lang="en-US" sz="900" dirty="0">
                <a:solidFill>
                  <a:srgbClr val="000000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" name="Rectangle 47"/>
            <p:cNvSpPr>
              <a:spLocks/>
            </p:cNvSpPr>
            <p:nvPr/>
          </p:nvSpPr>
          <p:spPr bwMode="auto">
            <a:xfrm>
              <a:off x="6361963" y="4054880"/>
              <a:ext cx="904022" cy="511847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Equities </a:t>
              </a:r>
            </a:p>
            <a:p>
              <a:pPr algn="ctr" defTabSz="457200"/>
              <a:r>
                <a:rPr lang="en-US" sz="900" dirty="0" smtClean="0">
                  <a:solidFill>
                    <a:srgbClr val="000000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Adapters</a:t>
              </a:r>
              <a:endParaRPr lang="en-US" sz="900" dirty="0">
                <a:solidFill>
                  <a:srgbClr val="000000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081966" y="5684401"/>
              <a:ext cx="1249492" cy="452592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>
                <a:defRPr/>
              </a:pPr>
              <a:r>
                <a:rPr lang="en-US" sz="1000" kern="0" dirty="0" smtClean="0">
                  <a:solidFill>
                    <a:prstClr val="white">
                      <a:lumMod val="50000"/>
                    </a:prstClr>
                  </a:solidFill>
                  <a:latin typeface="Arial"/>
                  <a:cs typeface="Arial"/>
                </a:rPr>
                <a:t>FX</a:t>
              </a:r>
              <a:endParaRPr lang="en-US" sz="1000" kern="0" dirty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294578" y="5684401"/>
              <a:ext cx="1003370" cy="45259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>
                <a:defRPr/>
              </a:pPr>
              <a:r>
                <a:rPr lang="en-US" sz="1000" kern="0" dirty="0" smtClean="0">
                  <a:solidFill>
                    <a:prstClr val="white">
                      <a:lumMod val="50000"/>
                    </a:prstClr>
                  </a:solidFill>
                  <a:latin typeface="Arial"/>
                  <a:cs typeface="Arial"/>
                </a:rPr>
                <a:t>Equities</a:t>
              </a:r>
              <a:endParaRPr lang="en-US" sz="1000" kern="0" dirty="0">
                <a:solidFill>
                  <a:prstClr val="white">
                    <a:lumMod val="50000"/>
                  </a:prstClr>
                </a:solidFill>
                <a:latin typeface="Arial"/>
                <a:cs typeface="Arial"/>
              </a:endParaRPr>
            </a:p>
          </p:txBody>
        </p:sp>
        <p:pic>
          <p:nvPicPr>
            <p:cNvPr id="43" name="Picture 42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6566" y="4703031"/>
              <a:ext cx="922733" cy="922733"/>
            </a:xfrm>
            <a:prstGeom prst="rect">
              <a:avLst/>
            </a:prstGeom>
          </p:spPr>
        </p:pic>
        <p:pic>
          <p:nvPicPr>
            <p:cNvPr id="45" name="Picture 44" descr="Home-Server-icon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2675" y="4703031"/>
              <a:ext cx="922733" cy="922733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4597354" y="980402"/>
              <a:ext cx="3826934" cy="849012"/>
              <a:chOff x="1662011" y="1055947"/>
              <a:chExt cx="5864856" cy="1301128"/>
            </a:xfrm>
          </p:grpSpPr>
          <p:pic>
            <p:nvPicPr>
              <p:cNvPr id="32" name="Picture 31" descr="device-desktop.png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</p:spPr>
          </p:pic>
          <p:pic>
            <p:nvPicPr>
              <p:cNvPr id="47" name="Picture 46" descr="device-laptop.pn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</p:spPr>
          </p:pic>
          <p:pic>
            <p:nvPicPr>
              <p:cNvPr id="51" name="Picture 50" descr="device-smartphone.pn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</p:spPr>
          </p:pic>
          <p:pic>
            <p:nvPicPr>
              <p:cNvPr id="54" name="Picture 53" descr="device-tablet.pn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</p:spPr>
          </p:pic>
        </p:grpSp>
        <p:grpSp>
          <p:nvGrpSpPr>
            <p:cNvPr id="8" name="Group 7"/>
            <p:cNvGrpSpPr/>
            <p:nvPr/>
          </p:nvGrpSpPr>
          <p:grpSpPr>
            <a:xfrm>
              <a:off x="4133483" y="1910393"/>
              <a:ext cx="4664535" cy="575139"/>
              <a:chOff x="4133483" y="1910393"/>
              <a:chExt cx="4664535" cy="575139"/>
            </a:xfrm>
          </p:grpSpPr>
          <p:sp>
            <p:nvSpPr>
              <p:cNvPr id="33" name="Rectangle 35"/>
              <p:cNvSpPr>
                <a:spLocks/>
              </p:cNvSpPr>
              <p:nvPr/>
            </p:nvSpPr>
            <p:spPr bwMode="auto">
              <a:xfrm>
                <a:off x="4133483" y="1910393"/>
                <a:ext cx="4664535" cy="575139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pic>
            <p:nvPicPr>
              <p:cNvPr id="34" name="Picture 33" descr="icon-ct3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87529" y="2001878"/>
                <a:ext cx="411480" cy="411480"/>
              </a:xfrm>
              <a:prstGeom prst="rect">
                <a:avLst/>
              </a:prstGeom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4788901" y="2015483"/>
                <a:ext cx="857801" cy="397875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Caplin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Trader</a:t>
                </a:r>
                <a:endPara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endParaRPr>
              </a:p>
              <a:p>
                <a:pPr defTabSz="457200"/>
                <a:endParaRPr lang="en-US" sz="12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cxnSp>
          <p:nvCxnSpPr>
            <p:cNvPr id="85" name="Straight Connector 84"/>
            <p:cNvCxnSpPr/>
            <p:nvPr/>
          </p:nvCxnSpPr>
          <p:spPr>
            <a:xfrm>
              <a:off x="8100343" y="3003548"/>
              <a:ext cx="0" cy="1796327"/>
            </a:xfrm>
            <a:prstGeom prst="line">
              <a:avLst/>
            </a:prstGeom>
            <a:ln w="3175" cmpd="sng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Rectangle 39"/>
            <p:cNvSpPr>
              <a:spLocks/>
            </p:cNvSpPr>
            <p:nvPr/>
          </p:nvSpPr>
          <p:spPr bwMode="auto">
            <a:xfrm>
              <a:off x="7402668" y="2896232"/>
              <a:ext cx="1395350" cy="359997"/>
            </a:xfrm>
            <a:prstGeom prst="rect">
              <a:avLst/>
            </a:prstGeom>
            <a:gradFill rotWithShape="1">
              <a:gsLst>
                <a:gs pos="0">
                  <a:srgbClr val="818181">
                    <a:tint val="100000"/>
                    <a:shade val="100000"/>
                    <a:satMod val="130000"/>
                  </a:srgbClr>
                </a:gs>
                <a:gs pos="100000">
                  <a:srgbClr val="818181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18181">
                  <a:shade val="95000"/>
                  <a:satMod val="105000"/>
                </a:srgbClr>
              </a:solidFill>
              <a:prstDash val="solid"/>
            </a:ln>
            <a:effectLst/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900" b="1" kern="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Web servers</a:t>
              </a:r>
            </a:p>
          </p:txBody>
        </p:sp>
        <p:sp>
          <p:nvSpPr>
            <p:cNvPr id="87" name="Rectangle 39"/>
            <p:cNvSpPr>
              <a:spLocks/>
            </p:cNvSpPr>
            <p:nvPr/>
          </p:nvSpPr>
          <p:spPr bwMode="auto">
            <a:xfrm>
              <a:off x="7408194" y="3530654"/>
              <a:ext cx="1395350" cy="359997"/>
            </a:xfrm>
            <a:prstGeom prst="rect">
              <a:avLst/>
            </a:prstGeom>
            <a:gradFill rotWithShape="1">
              <a:gsLst>
                <a:gs pos="0">
                  <a:srgbClr val="818181">
                    <a:tint val="100000"/>
                    <a:shade val="100000"/>
                    <a:satMod val="130000"/>
                  </a:srgbClr>
                </a:gs>
                <a:gs pos="100000">
                  <a:srgbClr val="818181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18181">
                  <a:shade val="95000"/>
                  <a:satMod val="105000"/>
                </a:srgbClr>
              </a:solidFill>
              <a:prstDash val="solid"/>
            </a:ln>
            <a:effectLst/>
            <a:ex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sz="900" b="1" kern="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App servers</a:t>
              </a:r>
            </a:p>
          </p:txBody>
        </p:sp>
        <p:pic>
          <p:nvPicPr>
            <p:cNvPr id="88" name="Picture 87" descr="disks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57507" y="4863209"/>
              <a:ext cx="496373" cy="559547"/>
            </a:xfrm>
            <a:prstGeom prst="rect">
              <a:avLst/>
            </a:prstGeom>
          </p:spPr>
        </p:pic>
        <p:cxnSp>
          <p:nvCxnSpPr>
            <p:cNvPr id="93" name="Straight Connector 92"/>
            <p:cNvCxnSpPr/>
            <p:nvPr/>
          </p:nvCxnSpPr>
          <p:spPr>
            <a:xfrm>
              <a:off x="7340264" y="2896232"/>
              <a:ext cx="0" cy="2893216"/>
            </a:xfrm>
            <a:prstGeom prst="line">
              <a:avLst/>
            </a:prstGeom>
            <a:noFill/>
            <a:ln w="3175" cap="flat" cmpd="sng" algn="ctr">
              <a:solidFill>
                <a:schemeClr val="bg1">
                  <a:lumMod val="65000"/>
                </a:scheme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52" name="TextBox 51"/>
            <p:cNvSpPr txBox="1"/>
            <p:nvPr/>
          </p:nvSpPr>
          <p:spPr>
            <a:xfrm>
              <a:off x="4134069" y="2581179"/>
              <a:ext cx="4669475" cy="225519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4137080" y="2886823"/>
              <a:ext cx="3128905" cy="1004598"/>
              <a:chOff x="4137080" y="2886823"/>
              <a:chExt cx="3128905" cy="1004598"/>
            </a:xfrm>
          </p:grpSpPr>
          <p:sp>
            <p:nvSpPr>
              <p:cNvPr id="59" name="Rectangle 35"/>
              <p:cNvSpPr>
                <a:spLocks/>
              </p:cNvSpPr>
              <p:nvPr/>
            </p:nvSpPr>
            <p:spPr bwMode="auto">
              <a:xfrm>
                <a:off x="4137080" y="2886823"/>
                <a:ext cx="3128905" cy="1004598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pic>
            <p:nvPicPr>
              <p:cNvPr id="6" name="Picture 5" descr="icon-platform.png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288627" y="3028662"/>
                <a:ext cx="411480" cy="411480"/>
              </a:xfrm>
              <a:prstGeom prst="rect">
                <a:avLst/>
              </a:prstGeom>
            </p:spPr>
          </p:pic>
          <p:sp>
            <p:nvSpPr>
              <p:cNvPr id="58" name="TextBox 57"/>
              <p:cNvSpPr txBox="1"/>
              <p:nvPr/>
            </p:nvSpPr>
            <p:spPr>
              <a:xfrm>
                <a:off x="4786899" y="3053655"/>
                <a:ext cx="857801" cy="41816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Caplin </a:t>
                </a:r>
              </a:p>
              <a:p>
                <a:pPr defTabSz="457200">
                  <a:defRPr/>
                </a:pPr>
                <a:r>
                  <a:rPr lang="en-GB" sz="1200" b="1" kern="0" dirty="0" smtClean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Arial"/>
                    <a:cs typeface="Calibri"/>
                  </a:rPr>
                  <a:t>Platform</a:t>
                </a:r>
                <a:endPara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endParaRPr>
              </a:p>
              <a:p>
                <a:pPr defTabSz="457200"/>
                <a:endParaRPr lang="en-US" sz="1200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  <p:sp>
        <p:nvSpPr>
          <p:cNvPr id="60" name="Title 2"/>
          <p:cNvSpPr txBox="1">
            <a:spLocks/>
          </p:cNvSpPr>
          <p:nvPr/>
        </p:nvSpPr>
        <p:spPr>
          <a:xfrm>
            <a:off x="4440621" y="335950"/>
            <a:ext cx="3818759" cy="59912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rgbClr val="000000"/>
                </a:solidFill>
              </a:rPr>
              <a:t>Caplin Trader/Platform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5" name="Title 2"/>
          <p:cNvSpPr txBox="1">
            <a:spLocks/>
          </p:cNvSpPr>
          <p:nvPr/>
        </p:nvSpPr>
        <p:spPr>
          <a:xfrm>
            <a:off x="353848" y="330694"/>
            <a:ext cx="2636345" cy="59912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solidFill>
                  <a:srgbClr val="000000"/>
                </a:solidFill>
              </a:rPr>
              <a:t>Caplin</a:t>
            </a:r>
            <a:r>
              <a:rPr lang="en-GB" sz="2800" dirty="0" smtClean="0">
                <a:solidFill>
                  <a:srgbClr val="000000"/>
                </a:solidFill>
                <a:latin typeface="Arial"/>
              </a:rPr>
              <a:t> Director</a:t>
            </a:r>
            <a:endParaRPr lang="en-US" sz="280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1" name="Picture 60" descr="disks.pn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253" y="5092018"/>
            <a:ext cx="496373" cy="55954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73026" y="2117597"/>
            <a:ext cx="2496153" cy="575139"/>
            <a:chOff x="394192" y="1916520"/>
            <a:chExt cx="2496153" cy="575139"/>
          </a:xfrm>
        </p:grpSpPr>
        <p:sp>
          <p:nvSpPr>
            <p:cNvPr id="66" name="Rectangle 35"/>
            <p:cNvSpPr>
              <a:spLocks/>
            </p:cNvSpPr>
            <p:nvPr/>
          </p:nvSpPr>
          <p:spPr bwMode="auto">
            <a:xfrm>
              <a:off x="394192" y="1916520"/>
              <a:ext cx="2496153" cy="575139"/>
            </a:xfrm>
            <a:prstGeom prst="rect">
              <a:avLst/>
            </a:prstGeom>
            <a:pattFill prst="ltUpDiag">
              <a:fgClr>
                <a:schemeClr val="tx2">
                  <a:lumMod val="40000"/>
                  <a:lumOff val="60000"/>
                </a:schemeClr>
              </a:fgClr>
              <a:bgClr>
                <a:schemeClr val="tx2">
                  <a:lumMod val="20000"/>
                  <a:lumOff val="80000"/>
                </a:schemeClr>
              </a:bgClr>
            </a:pattFill>
            <a:ln>
              <a:noFill/>
            </a:ln>
            <a:ex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noAutofit/>
            </a:bodyPr>
            <a:lstStyle/>
            <a:p>
              <a:pPr algn="ctr" defTabSz="457200">
                <a:lnSpc>
                  <a:spcPct val="80000"/>
                </a:lnSpc>
                <a:spcAft>
                  <a:spcPts val="300"/>
                </a:spcAft>
              </a:pPr>
              <a:endParaRPr lang="en-US" sz="1200" b="1" kern="0" dirty="0">
                <a:solidFill>
                  <a:srgbClr val="FFFFFF"/>
                </a:solidFill>
                <a:latin typeface="Arial"/>
                <a:cs typeface="Calibri"/>
                <a:sym typeface="Gill Sans" charset="0"/>
              </a:endParaRPr>
            </a:p>
          </p:txBody>
        </p:sp>
        <p:pic>
          <p:nvPicPr>
            <p:cNvPr id="67" name="Picture 66" descr="icon-ct3.pn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237" y="2008005"/>
              <a:ext cx="411480" cy="411480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1049610" y="2021610"/>
              <a:ext cx="613790" cy="39787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noAutofit/>
            </a:bodyPr>
            <a:lstStyle/>
            <a:p>
              <a:pPr defTabSz="457200">
                <a:defRPr/>
              </a:pPr>
              <a:r>
                <a:rPr lang="en-GB" sz="1200" b="1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rPr>
                <a:t>Caplin </a:t>
              </a:r>
            </a:p>
            <a:p>
              <a:pPr defTabSz="457200">
                <a:defRPr/>
              </a:pPr>
              <a:r>
                <a:rPr lang="en-GB" sz="1200" b="1" kern="0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cs typeface="Calibri"/>
                </a:rPr>
                <a:t>Trader</a:t>
              </a:r>
              <a:endParaRPr lang="en-GB" sz="1200" b="1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cs typeface="Calibri"/>
              </a:endParaRPr>
            </a:p>
            <a:p>
              <a:pPr defTabSz="457200"/>
              <a:endParaRPr lang="en-US" sz="12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4" name="Rectangle 39"/>
          <p:cNvSpPr>
            <a:spLocks/>
          </p:cNvSpPr>
          <p:nvPr/>
        </p:nvSpPr>
        <p:spPr bwMode="auto">
          <a:xfrm>
            <a:off x="370050" y="3086783"/>
            <a:ext cx="2499130" cy="997267"/>
          </a:xfrm>
          <a:prstGeom prst="rect">
            <a:avLst/>
          </a:prstGeom>
          <a:gradFill rotWithShape="1">
            <a:gsLst>
              <a:gs pos="0">
                <a:srgbClr val="818181">
                  <a:tint val="100000"/>
                  <a:shade val="100000"/>
                  <a:satMod val="130000"/>
                </a:srgbClr>
              </a:gs>
              <a:gs pos="100000">
                <a:srgbClr val="818181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818181">
                <a:shade val="95000"/>
                <a:satMod val="105000"/>
              </a:srgbClr>
            </a:solidFill>
            <a:prstDash val="solid"/>
          </a:ln>
          <a:effectLst/>
          <a:extLst/>
        </p:spPr>
        <p:txBody>
          <a:bodyPr lIns="0" tIns="46800" rIns="0" bIns="0" anchor="t" anchorCtr="0"/>
          <a:lstStyle/>
          <a:p>
            <a:pPr algn="ctr">
              <a:defRPr/>
            </a:pPr>
            <a:r>
              <a:rPr lang="en-US" sz="900" b="1" kern="0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App servers</a:t>
            </a:r>
          </a:p>
        </p:txBody>
      </p:sp>
      <p:cxnSp>
        <p:nvCxnSpPr>
          <p:cNvPr id="79" name="Straight Connector 78"/>
          <p:cNvCxnSpPr>
            <a:endCxn id="61" idx="0"/>
          </p:cNvCxnSpPr>
          <p:nvPr/>
        </p:nvCxnSpPr>
        <p:spPr>
          <a:xfrm>
            <a:off x="1044440" y="4087675"/>
            <a:ext cx="0" cy="100434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2237116" y="4510318"/>
            <a:ext cx="2322477" cy="0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376476" y="2777001"/>
            <a:ext cx="2492703" cy="225519"/>
          </a:xfrm>
          <a:prstGeom prst="rect">
            <a:avLst/>
          </a:prstGeom>
          <a:solidFill>
            <a:srgbClr val="04396E">
              <a:alpha val="11000"/>
            </a:srgbClr>
          </a:solidFill>
          <a:effectLst/>
        </p:spPr>
        <p:txBody>
          <a:bodyPr wrap="square" tIns="36000" bIns="46800" rtlCol="0" anchor="ctr" anchorCtr="0">
            <a:noAutofit/>
          </a:bodyPr>
          <a:lstStyle/>
          <a:p>
            <a:pPr algn="ctr">
              <a:tabLst>
                <a:tab pos="5557838" algn="l"/>
              </a:tabLst>
              <a:defRPr/>
            </a:pPr>
            <a:r>
              <a:rPr lang="en-US" sz="1400" kern="0" spc="600" dirty="0" smtClean="0">
                <a:solidFill>
                  <a:srgbClr val="376092"/>
                </a:solidFill>
                <a:latin typeface="Arial"/>
                <a:cs typeface="Calibri"/>
              </a:rPr>
              <a:t>INTRANET</a:t>
            </a:r>
            <a:endParaRPr lang="en-US" sz="1400" kern="0" spc="600" dirty="0">
              <a:solidFill>
                <a:srgbClr val="376092"/>
              </a:solidFill>
              <a:latin typeface="Arial"/>
              <a:cs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8730" y="1131243"/>
            <a:ext cx="2273300" cy="863600"/>
          </a:xfrm>
          <a:prstGeom prst="rect">
            <a:avLst/>
          </a:prstGeom>
        </p:spPr>
      </p:pic>
      <p:sp>
        <p:nvSpPr>
          <p:cNvPr id="55" name="Rectangle 35"/>
          <p:cNvSpPr>
            <a:spLocks/>
          </p:cNvSpPr>
          <p:nvPr/>
        </p:nvSpPr>
        <p:spPr bwMode="auto">
          <a:xfrm>
            <a:off x="423535" y="3367232"/>
            <a:ext cx="2385475" cy="661567"/>
          </a:xfrm>
          <a:prstGeom prst="rect">
            <a:avLst/>
          </a:prstGeom>
          <a:gradFill flip="none" rotWithShape="1"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xtLst/>
        </p:spPr>
        <p:txBody>
          <a:bodyPr lIns="0" tIns="0" rIns="0" bIns="0" anchor="ctr"/>
          <a:lstStyle/>
          <a:p>
            <a:pPr algn="ctr" defTabSz="457200"/>
            <a:r>
              <a: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rPr>
              <a:t>Director</a:t>
            </a:r>
            <a:endParaRPr lang="en-US" sz="1200" b="1" dirty="0">
              <a:solidFill>
                <a:srgbClr val="FFFFFF"/>
              </a:solidFill>
              <a:latin typeface="Arial"/>
              <a:ea typeface="ヒラギノ角ゴ ProN W3" charset="0"/>
              <a:cs typeface="Arial"/>
              <a:sym typeface="Gill Sans" charset="0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>
            <a:off x="2231578" y="4097723"/>
            <a:ext cx="0" cy="413253"/>
          </a:xfrm>
          <a:prstGeom prst="line">
            <a:avLst/>
          </a:prstGeom>
          <a:ln w="3175" cmpd="sng">
            <a:solidFill>
              <a:schemeClr val="tx1">
                <a:lumMod val="65000"/>
                <a:lumOff val="35000"/>
              </a:schemeClr>
            </a:solidFill>
            <a:prstDash val="sysDash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347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Caplin does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3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 105"/>
          <p:cNvGrpSpPr/>
          <p:nvPr/>
        </p:nvGrpSpPr>
        <p:grpSpPr>
          <a:xfrm>
            <a:off x="715345" y="675897"/>
            <a:ext cx="7713311" cy="5556833"/>
            <a:chOff x="765383" y="467677"/>
            <a:chExt cx="7713311" cy="5556833"/>
          </a:xfrm>
        </p:grpSpPr>
        <p:sp>
          <p:nvSpPr>
            <p:cNvPr id="35" name="Rectangle 34"/>
            <p:cNvSpPr/>
            <p:nvPr/>
          </p:nvSpPr>
          <p:spPr>
            <a:xfrm>
              <a:off x="5112010" y="654075"/>
              <a:ext cx="1514480" cy="450337"/>
            </a:xfrm>
            <a:prstGeom prst="rect">
              <a:avLst/>
            </a:prstGeom>
            <a:solidFill>
              <a:srgbClr val="F2F2F2"/>
            </a:solidFill>
            <a:ln w="6350" cmpd="sng">
              <a:solidFill>
                <a:srgbClr val="BFBFB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b="1" dirty="0" smtClean="0"/>
                <a:t>Web trading app</a:t>
              </a:r>
              <a:endParaRPr lang="en-US" sz="1200" b="1" dirty="0"/>
            </a:p>
          </p:txBody>
        </p:sp>
        <p:sp>
          <p:nvSpPr>
            <p:cNvPr id="39" name="Rectangle 47"/>
            <p:cNvSpPr>
              <a:spLocks/>
            </p:cNvSpPr>
            <p:nvPr/>
          </p:nvSpPr>
          <p:spPr bwMode="auto">
            <a:xfrm>
              <a:off x="987723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err="1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Permissioning</a:t>
              </a:r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65" name="Straight Arrow Connector 64"/>
            <p:cNvCxnSpPr/>
            <p:nvPr/>
          </p:nvCxnSpPr>
          <p:spPr>
            <a:xfrm flipH="1" flipV="1">
              <a:off x="853821" y="3675712"/>
              <a:ext cx="7477005" cy="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36" name="Picture 35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4600" y="5079574"/>
              <a:ext cx="593704" cy="59370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>
              <a:off x="1006520" y="5695522"/>
              <a:ext cx="909865" cy="32898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err="1" smtClean="0">
                  <a:solidFill>
                    <a:srgbClr val="17375E"/>
                  </a:solidFill>
                  <a:latin typeface="Arial"/>
                  <a:cs typeface="Arial"/>
                </a:rPr>
                <a:t>Permissioning</a:t>
              </a: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 </a:t>
              </a:r>
              <a:r>
                <a:rPr kumimoji="0" lang="en-US" sz="9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system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38" name="Rectangle 47"/>
            <p:cNvSpPr>
              <a:spLocks/>
            </p:cNvSpPr>
            <p:nvPr/>
          </p:nvSpPr>
          <p:spPr bwMode="auto">
            <a:xfrm>
              <a:off x="2056743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FX Pricing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0" name="Rectangle 47"/>
            <p:cNvSpPr>
              <a:spLocks/>
            </p:cNvSpPr>
            <p:nvPr/>
          </p:nvSpPr>
          <p:spPr bwMode="auto">
            <a:xfrm>
              <a:off x="301667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FX Trading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1" name="Rectangle 47"/>
            <p:cNvSpPr>
              <a:spLocks/>
            </p:cNvSpPr>
            <p:nvPr/>
          </p:nvSpPr>
          <p:spPr bwMode="auto">
            <a:xfrm>
              <a:off x="408732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FI Pricing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3" name="Rectangle 47"/>
            <p:cNvSpPr>
              <a:spLocks/>
            </p:cNvSpPr>
            <p:nvPr/>
          </p:nvSpPr>
          <p:spPr bwMode="auto">
            <a:xfrm>
              <a:off x="504855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FI Trading Integration Adapter</a:t>
              </a:r>
              <a:endParaRPr lang="en-US" sz="9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cxnSp>
          <p:nvCxnSpPr>
            <p:cNvPr id="66" name="Straight Arrow Connector 65"/>
            <p:cNvCxnSpPr/>
            <p:nvPr/>
          </p:nvCxnSpPr>
          <p:spPr>
            <a:xfrm flipH="1">
              <a:off x="853822" y="4913568"/>
              <a:ext cx="7248941" cy="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 flipV="1">
              <a:off x="853821" y="1747366"/>
              <a:ext cx="7481535" cy="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8095973" y="965577"/>
              <a:ext cx="0" cy="4329346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69" name="Picture 68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4804" y="5079574"/>
              <a:ext cx="593704" cy="593704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2091301" y="5695522"/>
              <a:ext cx="909865" cy="32898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FX pricing </a:t>
              </a:r>
              <a:r>
                <a:rPr kumimoji="0" lang="en-US" sz="9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system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71" name="Picture 70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0338" y="5079574"/>
              <a:ext cx="593704" cy="59370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3018422" y="5695522"/>
              <a:ext cx="909865" cy="32898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FX trading </a:t>
              </a:r>
              <a:r>
                <a:rPr kumimoji="0" lang="en-US" sz="9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system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74" name="Picture 73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42877" y="5079574"/>
              <a:ext cx="593704" cy="593704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>
              <a:off x="4109951" y="5695522"/>
              <a:ext cx="909865" cy="32898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FI pricing </a:t>
              </a:r>
              <a:r>
                <a:rPr kumimoji="0" lang="en-US" sz="9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system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77" name="Picture 76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2277" y="5079574"/>
              <a:ext cx="593704" cy="593704"/>
            </a:xfrm>
            <a:prstGeom prst="rect">
              <a:avLst/>
            </a:prstGeom>
          </p:spPr>
        </p:pic>
        <p:sp>
          <p:nvSpPr>
            <p:cNvPr id="78" name="TextBox 77"/>
            <p:cNvSpPr txBox="1"/>
            <p:nvPr/>
          </p:nvSpPr>
          <p:spPr>
            <a:xfrm>
              <a:off x="5074197" y="5695522"/>
              <a:ext cx="909865" cy="32898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FI trading </a:t>
              </a:r>
              <a:r>
                <a:rPr kumimoji="0" lang="en-US" sz="9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system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cxnSp>
          <p:nvCxnSpPr>
            <p:cNvPr id="79" name="Straight Arrow Connector 78"/>
            <p:cNvCxnSpPr>
              <a:endCxn id="61" idx="0"/>
            </p:cNvCxnSpPr>
            <p:nvPr/>
          </p:nvCxnSpPr>
          <p:spPr>
            <a:xfrm>
              <a:off x="2125831" y="1746738"/>
              <a:ext cx="0" cy="28526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0" name="Straight Arrow Connector 79"/>
            <p:cNvCxnSpPr>
              <a:endCxn id="64" idx="0"/>
            </p:cNvCxnSpPr>
            <p:nvPr/>
          </p:nvCxnSpPr>
          <p:spPr>
            <a:xfrm>
              <a:off x="3500480" y="1746738"/>
              <a:ext cx="0" cy="282642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87" idx="2"/>
            </p:cNvCxnSpPr>
            <p:nvPr/>
          </p:nvCxnSpPr>
          <p:spPr>
            <a:xfrm>
              <a:off x="2125831" y="3444259"/>
              <a:ext cx="0" cy="227473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Straight Arrow Connector 81"/>
            <p:cNvCxnSpPr>
              <a:stCxn id="92" idx="2"/>
            </p:cNvCxnSpPr>
            <p:nvPr/>
          </p:nvCxnSpPr>
          <p:spPr>
            <a:xfrm>
              <a:off x="3500480" y="3444259"/>
              <a:ext cx="0" cy="23138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3" name="Straight Arrow Connector 82"/>
            <p:cNvCxnSpPr>
              <a:endCxn id="39" idx="0"/>
            </p:cNvCxnSpPr>
            <p:nvPr/>
          </p:nvCxnSpPr>
          <p:spPr>
            <a:xfrm>
              <a:off x="1442319" y="3671732"/>
              <a:ext cx="0" cy="3494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>
              <a:endCxn id="38" idx="0"/>
            </p:cNvCxnSpPr>
            <p:nvPr/>
          </p:nvCxnSpPr>
          <p:spPr>
            <a:xfrm>
              <a:off x="2511339" y="3671732"/>
              <a:ext cx="0" cy="3494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Straight Arrow Connector 84"/>
            <p:cNvCxnSpPr>
              <a:endCxn id="40" idx="0"/>
            </p:cNvCxnSpPr>
            <p:nvPr/>
          </p:nvCxnSpPr>
          <p:spPr>
            <a:xfrm>
              <a:off x="3471266" y="3671732"/>
              <a:ext cx="0" cy="3494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Straight Arrow Connector 85"/>
            <p:cNvCxnSpPr>
              <a:endCxn id="41" idx="0"/>
            </p:cNvCxnSpPr>
            <p:nvPr/>
          </p:nvCxnSpPr>
          <p:spPr>
            <a:xfrm>
              <a:off x="4541916" y="3671732"/>
              <a:ext cx="0" cy="3494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88" name="Straight Arrow Connector 87"/>
            <p:cNvCxnSpPr>
              <a:endCxn id="43" idx="0"/>
            </p:cNvCxnSpPr>
            <p:nvPr/>
          </p:nvCxnSpPr>
          <p:spPr>
            <a:xfrm>
              <a:off x="5503146" y="3671732"/>
              <a:ext cx="0" cy="3494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>
              <a:endCxn id="36" idx="0"/>
            </p:cNvCxnSpPr>
            <p:nvPr/>
          </p:nvCxnSpPr>
          <p:spPr>
            <a:xfrm>
              <a:off x="1461452" y="4909329"/>
              <a:ext cx="0" cy="17024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>
              <a:endCxn id="69" idx="0"/>
            </p:cNvCxnSpPr>
            <p:nvPr/>
          </p:nvCxnSpPr>
          <p:spPr>
            <a:xfrm>
              <a:off x="2501656" y="4909329"/>
              <a:ext cx="0" cy="17024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>
              <a:endCxn id="71" idx="0"/>
            </p:cNvCxnSpPr>
            <p:nvPr/>
          </p:nvCxnSpPr>
          <p:spPr>
            <a:xfrm>
              <a:off x="3457190" y="4909329"/>
              <a:ext cx="0" cy="17024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>
              <a:endCxn id="74" idx="0"/>
            </p:cNvCxnSpPr>
            <p:nvPr/>
          </p:nvCxnSpPr>
          <p:spPr>
            <a:xfrm>
              <a:off x="4539729" y="4909329"/>
              <a:ext cx="0" cy="17024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Straight Arrow Connector 102"/>
            <p:cNvCxnSpPr>
              <a:endCxn id="77" idx="0"/>
            </p:cNvCxnSpPr>
            <p:nvPr/>
          </p:nvCxnSpPr>
          <p:spPr>
            <a:xfrm>
              <a:off x="5529129" y="4909329"/>
              <a:ext cx="0" cy="17024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08" name="Picture 107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4234" y="5071460"/>
              <a:ext cx="496373" cy="559547"/>
            </a:xfrm>
            <a:prstGeom prst="rect">
              <a:avLst/>
            </a:prstGeom>
          </p:spPr>
        </p:pic>
        <p:pic>
          <p:nvPicPr>
            <p:cNvPr id="109" name="Picture 108" descr="disks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8199" y="5080159"/>
              <a:ext cx="496373" cy="559547"/>
            </a:xfrm>
            <a:prstGeom prst="rect">
              <a:avLst/>
            </a:prstGeom>
          </p:spPr>
        </p:pic>
        <p:cxnSp>
          <p:nvCxnSpPr>
            <p:cNvPr id="110" name="Straight Arrow Connector 109"/>
            <p:cNvCxnSpPr>
              <a:endCxn id="109" idx="0"/>
            </p:cNvCxnSpPr>
            <p:nvPr/>
          </p:nvCxnSpPr>
          <p:spPr>
            <a:xfrm>
              <a:off x="6556386" y="4909329"/>
              <a:ext cx="0" cy="17083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Straight Arrow Connector 112"/>
            <p:cNvCxnSpPr>
              <a:endCxn id="108" idx="0"/>
            </p:cNvCxnSpPr>
            <p:nvPr/>
          </p:nvCxnSpPr>
          <p:spPr>
            <a:xfrm>
              <a:off x="7462421" y="4912947"/>
              <a:ext cx="0" cy="158513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7" name="Rectangle 39"/>
            <p:cNvSpPr>
              <a:spLocks/>
            </p:cNvSpPr>
            <p:nvPr/>
          </p:nvSpPr>
          <p:spPr bwMode="auto">
            <a:xfrm>
              <a:off x="6156269" y="4019229"/>
              <a:ext cx="809727" cy="401323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App server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8" name="Rectangle 39"/>
            <p:cNvSpPr>
              <a:spLocks/>
            </p:cNvSpPr>
            <p:nvPr/>
          </p:nvSpPr>
          <p:spPr bwMode="auto">
            <a:xfrm>
              <a:off x="7056717" y="4019229"/>
              <a:ext cx="809727" cy="401323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App server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9" name="Rectangle 39"/>
            <p:cNvSpPr>
              <a:spLocks/>
            </p:cNvSpPr>
            <p:nvPr/>
          </p:nvSpPr>
          <p:spPr bwMode="auto">
            <a:xfrm>
              <a:off x="6108610" y="2100717"/>
              <a:ext cx="809727" cy="401323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Web server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0" name="Rectangle 39"/>
            <p:cNvSpPr>
              <a:spLocks/>
            </p:cNvSpPr>
            <p:nvPr/>
          </p:nvSpPr>
          <p:spPr bwMode="auto">
            <a:xfrm>
              <a:off x="7009058" y="2100717"/>
              <a:ext cx="809727" cy="401323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Web server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78249" y="1752683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DMZ 1</a:t>
              </a:r>
              <a:endParaRPr lang="en-US" sz="1050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65383" y="3410566"/>
              <a:ext cx="6078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DMZ 2</a:t>
              </a:r>
              <a:endParaRPr lang="en-US" sz="1050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74081" y="4645037"/>
              <a:ext cx="6551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Internal</a:t>
              </a:r>
              <a:endParaRPr lang="en-US" sz="1050" dirty="0"/>
            </a:p>
          </p:txBody>
        </p:sp>
        <p:cxnSp>
          <p:nvCxnSpPr>
            <p:cNvPr id="125" name="Straight Arrow Connector 124"/>
            <p:cNvCxnSpPr>
              <a:endCxn id="118" idx="0"/>
            </p:cNvCxnSpPr>
            <p:nvPr/>
          </p:nvCxnSpPr>
          <p:spPr>
            <a:xfrm>
              <a:off x="7461581" y="3671732"/>
              <a:ext cx="0" cy="34749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>
              <a:endCxn id="117" idx="0"/>
            </p:cNvCxnSpPr>
            <p:nvPr/>
          </p:nvCxnSpPr>
          <p:spPr>
            <a:xfrm>
              <a:off x="6561133" y="3671732"/>
              <a:ext cx="0" cy="34749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1" name="Straight Arrow Connector 130"/>
            <p:cNvCxnSpPr>
              <a:endCxn id="119" idx="0"/>
            </p:cNvCxnSpPr>
            <p:nvPr/>
          </p:nvCxnSpPr>
          <p:spPr>
            <a:xfrm>
              <a:off x="6513474" y="1746738"/>
              <a:ext cx="0" cy="35397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endCxn id="120" idx="0"/>
            </p:cNvCxnSpPr>
            <p:nvPr/>
          </p:nvCxnSpPr>
          <p:spPr>
            <a:xfrm>
              <a:off x="7413922" y="1746738"/>
              <a:ext cx="0" cy="35397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7" name="Rectangle 39"/>
            <p:cNvSpPr>
              <a:spLocks/>
            </p:cNvSpPr>
            <p:nvPr/>
          </p:nvSpPr>
          <p:spPr bwMode="auto">
            <a:xfrm>
              <a:off x="7827344" y="1422202"/>
              <a:ext cx="544718" cy="168344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Firewall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8" name="Rectangle 39"/>
            <p:cNvSpPr>
              <a:spLocks/>
            </p:cNvSpPr>
            <p:nvPr/>
          </p:nvSpPr>
          <p:spPr bwMode="auto">
            <a:xfrm>
              <a:off x="7827345" y="3340431"/>
              <a:ext cx="544718" cy="168344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Firewall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9" name="Rectangle 39"/>
            <p:cNvSpPr>
              <a:spLocks/>
            </p:cNvSpPr>
            <p:nvPr/>
          </p:nvSpPr>
          <p:spPr bwMode="auto">
            <a:xfrm>
              <a:off x="7827344" y="4602754"/>
              <a:ext cx="544718" cy="168344"/>
            </a:xfrm>
            <a:prstGeom prst="rect">
              <a:avLst/>
            </a:prstGeom>
            <a:ln/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457200"/>
              <a:r>
                <a:rPr lang="en-US" sz="900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Firewall</a:t>
              </a:r>
              <a:endParaRPr lang="en-US" sz="900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40" name="Cloud 139"/>
            <p:cNvSpPr/>
            <p:nvPr/>
          </p:nvSpPr>
          <p:spPr bwMode="auto">
            <a:xfrm>
              <a:off x="7008696" y="467677"/>
              <a:ext cx="1469998" cy="817697"/>
            </a:xfrm>
            <a:prstGeom prst="cloud">
              <a:avLst/>
            </a:prstGeom>
            <a:solidFill>
              <a:srgbClr val="8EB4E3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r>
                <a:rPr lang="en-US" sz="1200" b="1" dirty="0" smtClean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Internet</a:t>
              </a:r>
            </a:p>
          </p:txBody>
        </p:sp>
        <p:cxnSp>
          <p:nvCxnSpPr>
            <p:cNvPr id="141" name="Straight Arrow Connector 140"/>
            <p:cNvCxnSpPr>
              <a:stCxn id="140" idx="2"/>
              <a:endCxn id="35" idx="3"/>
            </p:cNvCxnSpPr>
            <p:nvPr/>
          </p:nvCxnSpPr>
          <p:spPr>
            <a:xfrm flipH="1">
              <a:off x="6626490" y="876526"/>
              <a:ext cx="386766" cy="2718"/>
            </a:xfrm>
            <a:prstGeom prst="straightConnector1">
              <a:avLst/>
            </a:prstGeom>
            <a:ln w="3175" cmpd="sng">
              <a:prstDash val="sysDash"/>
              <a:headEnd type="none"/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5" name="TextBox 144"/>
            <p:cNvSpPr txBox="1"/>
            <p:nvPr/>
          </p:nvSpPr>
          <p:spPr>
            <a:xfrm>
              <a:off x="6530244" y="5695521"/>
              <a:ext cx="909865" cy="206201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Databases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61" name="Rectangle 35"/>
            <p:cNvSpPr>
              <a:spLocks/>
            </p:cNvSpPr>
            <p:nvPr/>
          </p:nvSpPr>
          <p:spPr bwMode="auto">
            <a:xfrm>
              <a:off x="1513635" y="2031998"/>
              <a:ext cx="1224392" cy="557449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62" name="Picture 61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094" y="2154111"/>
              <a:ext cx="311391" cy="311392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1901236" y="2196419"/>
              <a:ext cx="823575" cy="230832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9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9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4" name="Rectangle 35"/>
            <p:cNvSpPr>
              <a:spLocks/>
            </p:cNvSpPr>
            <p:nvPr/>
          </p:nvSpPr>
          <p:spPr bwMode="auto">
            <a:xfrm>
              <a:off x="2888284" y="2029380"/>
              <a:ext cx="1224392" cy="559781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72" name="Picture 71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743" y="2153275"/>
              <a:ext cx="311391" cy="311392"/>
            </a:xfrm>
            <a:prstGeom prst="rect">
              <a:avLst/>
            </a:prstGeom>
          </p:spPr>
        </p:pic>
        <p:sp>
          <p:nvSpPr>
            <p:cNvPr id="75" name="TextBox 74"/>
            <p:cNvSpPr txBox="1"/>
            <p:nvPr/>
          </p:nvSpPr>
          <p:spPr>
            <a:xfrm>
              <a:off x="3275885" y="2196419"/>
              <a:ext cx="823575" cy="230832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9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9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7" name="Rectangle 35"/>
            <p:cNvSpPr>
              <a:spLocks/>
            </p:cNvSpPr>
            <p:nvPr/>
          </p:nvSpPr>
          <p:spPr bwMode="auto">
            <a:xfrm>
              <a:off x="1513635" y="2882505"/>
              <a:ext cx="1224392" cy="561754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89" name="Picture 88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8094" y="3005180"/>
              <a:ext cx="311391" cy="311392"/>
            </a:xfrm>
            <a:prstGeom prst="rect">
              <a:avLst/>
            </a:prstGeom>
          </p:spPr>
        </p:pic>
        <p:sp>
          <p:nvSpPr>
            <p:cNvPr id="90" name="TextBox 89"/>
            <p:cNvSpPr txBox="1"/>
            <p:nvPr/>
          </p:nvSpPr>
          <p:spPr>
            <a:xfrm>
              <a:off x="1901236" y="3048324"/>
              <a:ext cx="823575" cy="230832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9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9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92" name="Rectangle 35"/>
            <p:cNvSpPr>
              <a:spLocks/>
            </p:cNvSpPr>
            <p:nvPr/>
          </p:nvSpPr>
          <p:spPr bwMode="auto">
            <a:xfrm>
              <a:off x="2888284" y="2882505"/>
              <a:ext cx="1224392" cy="561754"/>
            </a:xfrm>
            <a:prstGeom prst="rect">
              <a:avLst/>
            </a:prstGeom>
            <a:gradFill flip="none" rotWithShape="1"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xtLst/>
          </p:spPr>
          <p:txBody>
            <a:bodyPr lIns="0" tIns="0" rIns="0" bIns="0" anchor="ctr"/>
            <a:lstStyle/>
            <a:p>
              <a:pPr defTabSz="457200"/>
              <a:endParaRPr lang="en-US" sz="1200" b="1" dirty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pic>
          <p:nvPicPr>
            <p:cNvPr id="93" name="Picture 92" descr="icon-platfor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744" y="3005180"/>
              <a:ext cx="311391" cy="311392"/>
            </a:xfrm>
            <a:prstGeom prst="rect">
              <a:avLst/>
            </a:prstGeom>
          </p:spPr>
        </p:pic>
        <p:sp>
          <p:nvSpPr>
            <p:cNvPr id="95" name="TextBox 94"/>
            <p:cNvSpPr txBox="1"/>
            <p:nvPr/>
          </p:nvSpPr>
          <p:spPr>
            <a:xfrm>
              <a:off x="3275885" y="3048323"/>
              <a:ext cx="823575" cy="230832"/>
            </a:xfrm>
            <a:prstGeom prst="rect">
              <a:avLst/>
            </a:prstGeom>
            <a:noFill/>
          </p:spPr>
          <p:txBody>
            <a:bodyPr wrap="square" rIns="0" rtlCol="0">
              <a:spAutoFit/>
            </a:bodyPr>
            <a:lstStyle/>
            <a:p>
              <a:pPr defTabSz="457200"/>
              <a:r>
                <a:rPr lang="en-US" sz="900" b="1" dirty="0" smtClean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rPr>
                <a:t>Transformer</a:t>
              </a:r>
              <a:endParaRPr lang="en-US" sz="900" b="1" dirty="0">
                <a:solidFill>
                  <a:schemeClr val="bg1"/>
                </a:solidFill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  <p:sp>
        <p:nvSpPr>
          <p:cNvPr id="96" name="Title 1"/>
          <p:cNvSpPr>
            <a:spLocks noGrp="1"/>
          </p:cNvSpPr>
          <p:nvPr>
            <p:ph type="title"/>
          </p:nvPr>
        </p:nvSpPr>
        <p:spPr>
          <a:xfrm>
            <a:off x="457200" y="553752"/>
            <a:ext cx="8229600" cy="584776"/>
          </a:xfrm>
        </p:spPr>
        <p:txBody>
          <a:bodyPr>
            <a:spAutoFit/>
          </a:bodyPr>
          <a:lstStyle/>
          <a:p>
            <a:pPr algn="l"/>
            <a:r>
              <a:rPr lang="en-GB" sz="3200" dirty="0" smtClean="0">
                <a:cs typeface="Calibri"/>
              </a:rPr>
              <a:t>Network architecture</a:t>
            </a:r>
            <a:endParaRPr lang="en-GB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690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Developing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4000" dirty="0" smtClean="0"/>
              <a:t>Integrating with systems</a:t>
            </a:r>
          </a:p>
          <a:p>
            <a:pPr lvl="1"/>
            <a:r>
              <a:rPr lang="en-US" sz="3600" dirty="0" smtClean="0"/>
              <a:t>Pricing, </a:t>
            </a:r>
            <a:r>
              <a:rPr lang="en-US" sz="3600" dirty="0" err="1" smtClean="0"/>
              <a:t>Permissioning</a:t>
            </a:r>
            <a:r>
              <a:rPr lang="en-US" sz="3600" dirty="0" smtClean="0"/>
              <a:t>, Trading, Alerts APIs</a:t>
            </a:r>
          </a:p>
          <a:p>
            <a:pPr lvl="1"/>
            <a:r>
              <a:rPr lang="en-US" sz="3600" dirty="0" smtClean="0"/>
              <a:t>Packaged within the CIS</a:t>
            </a:r>
          </a:p>
          <a:p>
            <a:r>
              <a:rPr lang="en-US" sz="4000" dirty="0" smtClean="0"/>
              <a:t>Creating applications (client)</a:t>
            </a:r>
          </a:p>
          <a:p>
            <a:pPr lvl="1"/>
            <a:r>
              <a:rPr lang="en-US" sz="3600" dirty="0" err="1" smtClean="0"/>
              <a:t>BladeRunner</a:t>
            </a:r>
            <a:r>
              <a:rPr lang="en-US" sz="3600" dirty="0" smtClean="0"/>
              <a:t>/Caplin Trader 3 development suite</a:t>
            </a:r>
          </a:p>
          <a:p>
            <a:pPr lvl="1"/>
            <a:r>
              <a:rPr lang="en-US" sz="3600" dirty="0" smtClean="0"/>
              <a:t>Includes HTML5 libraries for building powerful client </a:t>
            </a:r>
            <a:r>
              <a:rPr lang="en-US" sz="3600" dirty="0" err="1" smtClean="0"/>
              <a:t>applictaions</a:t>
            </a:r>
            <a:endParaRPr lang="en-US" sz="3600" dirty="0" smtClean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03259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err="1" smtClean="0"/>
              <a:t>BladeRunner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7681"/>
            <a:ext cx="8229600" cy="8557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A framework for building modular enterprise-scale HTML5 apps composed of blades.</a:t>
            </a:r>
          </a:p>
        </p:txBody>
      </p:sp>
      <p:pic>
        <p:nvPicPr>
          <p:cNvPr id="4" name="Picture 3" descr="icon-ct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6" y="387701"/>
            <a:ext cx="762000" cy="76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" r="1440" b="9435"/>
          <a:stretch/>
        </p:blipFill>
        <p:spPr>
          <a:xfrm>
            <a:off x="2971771" y="1993376"/>
            <a:ext cx="4731991" cy="449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6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err="1" smtClean="0"/>
              <a:t>BladeRunner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000" b="1" dirty="0">
                <a:solidFill>
                  <a:srgbClr val="1F497D"/>
                </a:solidFill>
                <a:cs typeface="Calibri"/>
              </a:rPr>
              <a:t>Blades</a:t>
            </a:r>
            <a:r>
              <a:rPr lang="en-GB" sz="2000" dirty="0">
                <a:cs typeface="Calibri"/>
              </a:rPr>
              <a:t>, </a:t>
            </a:r>
            <a:r>
              <a:rPr lang="en-GB" sz="2000" dirty="0" err="1">
                <a:cs typeface="Calibri"/>
              </a:rPr>
              <a:t>namespaced</a:t>
            </a:r>
            <a:r>
              <a:rPr lang="en-GB" sz="2000" dirty="0">
                <a:cs typeface="Calibri"/>
              </a:rPr>
              <a:t> re-usable HTML5 components that can be run stand-alone or within an app</a:t>
            </a:r>
          </a:p>
          <a:p>
            <a:pPr lvl="0"/>
            <a:r>
              <a:rPr lang="en-GB" sz="2000" b="1" dirty="0" smtClean="0">
                <a:solidFill>
                  <a:srgbClr val="1F497D"/>
                </a:solidFill>
                <a:cs typeface="Calibri"/>
              </a:rPr>
              <a:t>An </a:t>
            </a:r>
            <a:r>
              <a:rPr lang="en-GB" sz="2000" b="1" dirty="0">
                <a:solidFill>
                  <a:srgbClr val="1F497D"/>
                </a:solidFill>
                <a:cs typeface="Calibri"/>
              </a:rPr>
              <a:t>embedded app server </a:t>
            </a:r>
            <a:r>
              <a:rPr lang="en-GB" sz="2000" dirty="0">
                <a:cs typeface="Calibri"/>
              </a:rPr>
              <a:t>so developers can simply change code and reload, with no build step. Class-loading, skinning, browser variants and so on are all automatically handled</a:t>
            </a:r>
            <a:r>
              <a:rPr lang="en-GB" sz="2000" dirty="0" smtClean="0">
                <a:cs typeface="Calibri"/>
              </a:rPr>
              <a:t>.</a:t>
            </a:r>
            <a:endParaRPr lang="en-GB" sz="2000" dirty="0">
              <a:cs typeface="Calibri"/>
            </a:endParaRPr>
          </a:p>
        </p:txBody>
      </p:sp>
      <p:pic>
        <p:nvPicPr>
          <p:cNvPr id="4" name="Picture 3" descr="icon-ct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6" y="387701"/>
            <a:ext cx="762000" cy="76200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1082863" y="3512515"/>
            <a:ext cx="3371293" cy="2529868"/>
            <a:chOff x="1742984" y="1417639"/>
            <a:chExt cx="5440750" cy="4389754"/>
          </a:xfrm>
        </p:grpSpPr>
        <p:grpSp>
          <p:nvGrpSpPr>
            <p:cNvPr id="6" name="Group 5"/>
            <p:cNvGrpSpPr/>
            <p:nvPr/>
          </p:nvGrpSpPr>
          <p:grpSpPr>
            <a:xfrm>
              <a:off x="1742984" y="2298139"/>
              <a:ext cx="3177152" cy="3509254"/>
              <a:chOff x="5184068" y="3083873"/>
              <a:chExt cx="2016224" cy="2226983"/>
            </a:xfrm>
          </p:grpSpPr>
          <p:sp>
            <p:nvSpPr>
              <p:cNvPr id="15" name="Cube 14"/>
              <p:cNvSpPr/>
              <p:nvPr/>
            </p:nvSpPr>
            <p:spPr>
              <a:xfrm>
                <a:off x="5184068" y="4698856"/>
                <a:ext cx="2016224" cy="612000"/>
              </a:xfrm>
              <a:prstGeom prst="cube">
                <a:avLst/>
              </a:prstGeom>
              <a:gradFill rotWithShape="1">
                <a:gsLst>
                  <a:gs pos="0">
                    <a:srgbClr val="697BAD">
                      <a:shade val="51000"/>
                      <a:satMod val="130000"/>
                    </a:srgbClr>
                  </a:gs>
                  <a:gs pos="80000">
                    <a:srgbClr val="697BAD">
                      <a:shade val="93000"/>
                      <a:satMod val="130000"/>
                    </a:srgbClr>
                  </a:gs>
                  <a:gs pos="100000">
                    <a:srgbClr val="697BA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Bladeset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6" name="Cube 15"/>
              <p:cNvSpPr/>
              <p:nvPr/>
            </p:nvSpPr>
            <p:spPr>
              <a:xfrm>
                <a:off x="5185400" y="3379852"/>
                <a:ext cx="394712" cy="1461879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20388D">
                      <a:lumMod val="60000"/>
                      <a:lumOff val="40000"/>
                    </a:srgbClr>
                  </a:gs>
                  <a:gs pos="80000">
                    <a:srgbClr val="20388D">
                      <a:lumMod val="40000"/>
                      <a:lumOff val="60000"/>
                    </a:srgbClr>
                  </a:gs>
                  <a:gs pos="100000">
                    <a:srgbClr val="20388D">
                      <a:lumMod val="40000"/>
                      <a:lumOff val="6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7" name="Cube 16"/>
              <p:cNvSpPr/>
              <p:nvPr/>
            </p:nvSpPr>
            <p:spPr>
              <a:xfrm>
                <a:off x="5450572" y="3379852"/>
                <a:ext cx="394712" cy="1461879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20388D">
                      <a:lumMod val="60000"/>
                      <a:lumOff val="40000"/>
                    </a:srgbClr>
                  </a:gs>
                  <a:gs pos="80000">
                    <a:srgbClr val="20388D">
                      <a:lumMod val="40000"/>
                      <a:lumOff val="60000"/>
                    </a:srgbClr>
                  </a:gs>
                  <a:gs pos="100000">
                    <a:srgbClr val="20388D">
                      <a:lumMod val="40000"/>
                      <a:lumOff val="6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8" name="Cube 17"/>
              <p:cNvSpPr/>
              <p:nvPr/>
            </p:nvSpPr>
            <p:spPr>
              <a:xfrm>
                <a:off x="5716508" y="3379852"/>
                <a:ext cx="394712" cy="1461879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20388D">
                      <a:lumMod val="60000"/>
                      <a:lumOff val="40000"/>
                    </a:srgbClr>
                  </a:gs>
                  <a:gs pos="80000">
                    <a:srgbClr val="20388D">
                      <a:lumMod val="40000"/>
                      <a:lumOff val="60000"/>
                    </a:srgbClr>
                  </a:gs>
                  <a:gs pos="100000">
                    <a:srgbClr val="20388D">
                      <a:lumMod val="40000"/>
                      <a:lumOff val="6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9" name="Cube 18"/>
              <p:cNvSpPr/>
              <p:nvPr/>
            </p:nvSpPr>
            <p:spPr>
              <a:xfrm>
                <a:off x="5981680" y="3379852"/>
                <a:ext cx="394712" cy="1461879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20388D">
                      <a:lumMod val="60000"/>
                      <a:lumOff val="40000"/>
                    </a:srgbClr>
                  </a:gs>
                  <a:gs pos="80000">
                    <a:srgbClr val="20388D">
                      <a:lumMod val="40000"/>
                      <a:lumOff val="60000"/>
                    </a:srgbClr>
                  </a:gs>
                  <a:gs pos="100000">
                    <a:srgbClr val="20388D">
                      <a:lumMod val="40000"/>
                      <a:lumOff val="6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20" name="Cube 19"/>
              <p:cNvSpPr/>
              <p:nvPr/>
            </p:nvSpPr>
            <p:spPr>
              <a:xfrm>
                <a:off x="6251044" y="3083873"/>
                <a:ext cx="394712" cy="1461879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20388D">
                      <a:lumMod val="60000"/>
                      <a:lumOff val="40000"/>
                    </a:srgbClr>
                  </a:gs>
                  <a:gs pos="80000">
                    <a:srgbClr val="20388D">
                      <a:lumMod val="40000"/>
                      <a:lumOff val="60000"/>
                    </a:srgbClr>
                  </a:gs>
                  <a:gs pos="100000">
                    <a:srgbClr val="20388D">
                      <a:lumMod val="40000"/>
                      <a:lumOff val="60000"/>
                    </a:srgb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Blade</a:t>
                </a:r>
                <a:endParaRPr kumimoji="0" lang="en-GB" sz="16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831667" y="1439537"/>
              <a:ext cx="2758801" cy="3947228"/>
              <a:chOff x="3831667" y="1439537"/>
              <a:chExt cx="2758801" cy="3947228"/>
            </a:xfrm>
          </p:grpSpPr>
          <p:sp>
            <p:nvSpPr>
              <p:cNvPr id="13" name="Trapezoid 12"/>
              <p:cNvSpPr/>
              <p:nvPr/>
            </p:nvSpPr>
            <p:spPr>
              <a:xfrm rot="16200000">
                <a:off x="3421855" y="2063983"/>
                <a:ext cx="3793060" cy="2544167"/>
              </a:xfrm>
              <a:prstGeom prst="trapezoid">
                <a:avLst>
                  <a:gd name="adj" fmla="val 33541"/>
                </a:avLst>
              </a:prstGeom>
              <a:solidFill>
                <a:srgbClr val="FFD200">
                  <a:lumMod val="20000"/>
                  <a:lumOff val="80000"/>
                  <a:alpha val="20000"/>
                </a:srgbClr>
              </a:solidFill>
              <a:ln w="15875" cap="flat" cmpd="sng" algn="ctr">
                <a:solidFill>
                  <a:srgbClr val="FFD200">
                    <a:lumMod val="50000"/>
                    <a:alpha val="43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14" name="Trapezoid 13"/>
              <p:cNvSpPr/>
              <p:nvPr/>
            </p:nvSpPr>
            <p:spPr>
              <a:xfrm rot="16200000">
                <a:off x="3207572" y="2375881"/>
                <a:ext cx="3634979" cy="2386789"/>
              </a:xfrm>
              <a:prstGeom prst="trapezoid">
                <a:avLst>
                  <a:gd name="adj" fmla="val 33031"/>
                </a:avLst>
              </a:prstGeom>
              <a:solidFill>
                <a:srgbClr val="FFD200">
                  <a:lumMod val="20000"/>
                  <a:lumOff val="80000"/>
                  <a:alpha val="20000"/>
                </a:srgbClr>
              </a:solidFill>
              <a:ln w="15875" cap="flat" cmpd="sng" algn="ctr">
                <a:solidFill>
                  <a:srgbClr val="FFD200">
                    <a:lumMod val="50000"/>
                    <a:alpha val="43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914400"/>
                <a:endParaRPr lang="en-US" kern="0">
                  <a:solidFill>
                    <a:srgbClr val="FFFFFF"/>
                  </a:solidFill>
                  <a:latin typeface="Arial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6218456" y="1417639"/>
              <a:ext cx="965278" cy="3947229"/>
              <a:chOff x="3923927" y="2720732"/>
              <a:chExt cx="616879" cy="3438077"/>
            </a:xfrm>
          </p:grpSpPr>
          <p:sp>
            <p:nvSpPr>
              <p:cNvPr id="9" name="Cube 8"/>
              <p:cNvSpPr/>
              <p:nvPr/>
            </p:nvSpPr>
            <p:spPr>
              <a:xfrm>
                <a:off x="3923927" y="5094928"/>
                <a:ext cx="616879" cy="1063881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1EAAC6">
                      <a:shade val="51000"/>
                      <a:satMod val="130000"/>
                    </a:srgbClr>
                  </a:gs>
                  <a:gs pos="80000">
                    <a:srgbClr val="1EAAC6">
                      <a:shade val="93000"/>
                      <a:satMod val="130000"/>
                    </a:srgbClr>
                  </a:gs>
                  <a:gs pos="100000">
                    <a:srgbClr val="1EAAC6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1EAAC6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Resource</a:t>
                </a:r>
                <a:endPara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0" name="Cube 9"/>
              <p:cNvSpPr/>
              <p:nvPr/>
            </p:nvSpPr>
            <p:spPr>
              <a:xfrm>
                <a:off x="3923927" y="4222913"/>
                <a:ext cx="616879" cy="1127811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7A756D">
                      <a:shade val="51000"/>
                      <a:satMod val="130000"/>
                    </a:srgbClr>
                  </a:gs>
                  <a:gs pos="80000">
                    <a:srgbClr val="7A756D">
                      <a:shade val="93000"/>
                      <a:satMod val="130000"/>
                    </a:srgbClr>
                  </a:gs>
                  <a:gs pos="100000">
                    <a:srgbClr val="7A756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7A756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400" kern="0" dirty="0">
                    <a:solidFill>
                      <a:srgbClr val="FFFFFF"/>
                    </a:solidFill>
                    <a:latin typeface="Arial"/>
                  </a:rPr>
                  <a:t>JavaScript</a:t>
                </a:r>
              </a:p>
            </p:txBody>
          </p:sp>
          <p:sp>
            <p:nvSpPr>
              <p:cNvPr id="11" name="Cube 10"/>
              <p:cNvSpPr/>
              <p:nvPr/>
            </p:nvSpPr>
            <p:spPr>
              <a:xfrm>
                <a:off x="3923927" y="3511997"/>
                <a:ext cx="616879" cy="997123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697BAD">
                      <a:shade val="51000"/>
                      <a:satMod val="130000"/>
                    </a:srgbClr>
                  </a:gs>
                  <a:gs pos="80000">
                    <a:srgbClr val="697BAD">
                      <a:shade val="93000"/>
                      <a:satMod val="130000"/>
                    </a:srgbClr>
                  </a:gs>
                  <a:gs pos="100000">
                    <a:srgbClr val="697BA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697BA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400" kern="0" dirty="0">
                    <a:solidFill>
                      <a:srgbClr val="FFFFFF"/>
                    </a:solidFill>
                    <a:latin typeface="Arial"/>
                  </a:rPr>
                  <a:t>HTML</a:t>
                </a:r>
              </a:p>
            </p:txBody>
          </p:sp>
          <p:sp>
            <p:nvSpPr>
              <p:cNvPr id="12" name="Cube 11"/>
              <p:cNvSpPr/>
              <p:nvPr/>
            </p:nvSpPr>
            <p:spPr>
              <a:xfrm>
                <a:off x="3923927" y="2720732"/>
                <a:ext cx="616879" cy="1082577"/>
              </a:xfrm>
              <a:prstGeom prst="cube">
                <a:avLst>
                  <a:gd name="adj" fmla="val 34445"/>
                </a:avLst>
              </a:prstGeom>
              <a:gradFill rotWithShape="1">
                <a:gsLst>
                  <a:gs pos="0">
                    <a:srgbClr val="DE680F">
                      <a:shade val="51000"/>
                      <a:satMod val="130000"/>
                    </a:srgbClr>
                  </a:gs>
                  <a:gs pos="80000">
                    <a:srgbClr val="DE680F">
                      <a:shade val="93000"/>
                      <a:satMod val="130000"/>
                    </a:srgbClr>
                  </a:gs>
                  <a:gs pos="100000">
                    <a:srgbClr val="DE680F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DE680F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vert27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400" kern="0" dirty="0">
                    <a:solidFill>
                      <a:srgbClr val="FFFFFF"/>
                    </a:solidFill>
                    <a:latin typeface="Arial"/>
                  </a:rPr>
                  <a:t>CSS</a:t>
                </a:r>
              </a:p>
            </p:txBody>
          </p:sp>
        </p:grpSp>
      </p:grpSp>
      <p:pic>
        <p:nvPicPr>
          <p:cNvPr id="21" name="Picture 20" descr="tile.tif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505" y="4062734"/>
            <a:ext cx="1825657" cy="124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0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Caplin Trader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1981"/>
            <a:ext cx="8229600" cy="20248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Caplin Trader is a complete development suite for creating HTML5 trading apps. It includes:</a:t>
            </a:r>
          </a:p>
          <a:p>
            <a:pPr>
              <a:spcAft>
                <a:spcPts val="1200"/>
              </a:spcAft>
            </a:pPr>
            <a:r>
              <a:rPr lang="en-GB" sz="1800" dirty="0" smtClean="0"/>
              <a:t>Advanced </a:t>
            </a:r>
            <a:r>
              <a:rPr lang="en-GB" sz="1800" b="1" dirty="0">
                <a:solidFill>
                  <a:srgbClr val="1F497D"/>
                </a:solidFill>
              </a:rPr>
              <a:t>HTML5 libraries </a:t>
            </a:r>
            <a:r>
              <a:rPr lang="en-GB" sz="1800" dirty="0"/>
              <a:t>and APIs for finance</a:t>
            </a:r>
          </a:p>
          <a:p>
            <a:pPr>
              <a:spcAft>
                <a:spcPts val="1200"/>
              </a:spcAft>
            </a:pPr>
            <a:r>
              <a:rPr lang="en-GB" sz="1800" dirty="0"/>
              <a:t>Unique </a:t>
            </a:r>
            <a:r>
              <a:rPr lang="en-GB" sz="1800" b="1" dirty="0" err="1">
                <a:solidFill>
                  <a:srgbClr val="1F497D"/>
                </a:solidFill>
              </a:rPr>
              <a:t>BladeRunner</a:t>
            </a:r>
            <a:r>
              <a:rPr lang="en-GB" sz="1800" dirty="0">
                <a:solidFill>
                  <a:srgbClr val="1F497D"/>
                </a:solidFill>
              </a:rPr>
              <a:t> </a:t>
            </a:r>
            <a:r>
              <a:rPr lang="en-GB" sz="1800" dirty="0"/>
              <a:t>componentised</a:t>
            </a:r>
            <a:r>
              <a:rPr lang="en-GB" sz="1800" dirty="0">
                <a:solidFill>
                  <a:srgbClr val="1F497D"/>
                </a:solidFill>
              </a:rPr>
              <a:t> </a:t>
            </a:r>
            <a:r>
              <a:rPr lang="en-GB" sz="1800" dirty="0"/>
              <a:t>development environment</a:t>
            </a:r>
          </a:p>
          <a:p>
            <a:pPr>
              <a:spcAft>
                <a:spcPts val="1200"/>
              </a:spcAft>
            </a:pPr>
            <a:r>
              <a:rPr lang="en-GB" sz="1800" dirty="0"/>
              <a:t>Pre-built components and solutions (</a:t>
            </a:r>
            <a:r>
              <a:rPr lang="en-GB" sz="1800" b="1" dirty="0">
                <a:solidFill>
                  <a:srgbClr val="1F497D"/>
                </a:solidFill>
              </a:rPr>
              <a:t>blades </a:t>
            </a:r>
            <a:r>
              <a:rPr lang="en-GB" sz="1800" dirty="0"/>
              <a:t>and </a:t>
            </a:r>
            <a:r>
              <a:rPr lang="en-GB" sz="1800" b="1" dirty="0">
                <a:solidFill>
                  <a:srgbClr val="1F497D"/>
                </a:solidFill>
              </a:rPr>
              <a:t>motifs</a:t>
            </a:r>
            <a:r>
              <a:rPr lang="en-GB" sz="1800" dirty="0"/>
              <a:t>) that radically reduce time to market </a:t>
            </a:r>
          </a:p>
          <a:p>
            <a:pPr marL="0" indent="0">
              <a:buNone/>
            </a:pPr>
            <a:endParaRPr lang="en-US" sz="1800" dirty="0" smtClean="0"/>
          </a:p>
        </p:txBody>
      </p:sp>
      <p:pic>
        <p:nvPicPr>
          <p:cNvPr id="4" name="Picture 3" descr="icon-ct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6" y="387701"/>
            <a:ext cx="762000" cy="762000"/>
          </a:xfrm>
          <a:prstGeom prst="rect">
            <a:avLst/>
          </a:prstGeom>
        </p:spPr>
      </p:pic>
      <p:pic>
        <p:nvPicPr>
          <p:cNvPr id="5" name="Picture 4" descr="iMac+screen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679" y="3791947"/>
            <a:ext cx="3066053" cy="30660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28557" y="3616723"/>
            <a:ext cx="4953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/>
              <a:buChar char="•"/>
            </a:pPr>
            <a:r>
              <a:rPr lang="en-GB" b="1" dirty="0">
                <a:solidFill>
                  <a:srgbClr val="1F497D"/>
                </a:solidFill>
              </a:rPr>
              <a:t>Renderer </a:t>
            </a:r>
            <a:r>
              <a:rPr lang="en-GB" dirty="0"/>
              <a:t>framework for formatting and display of data</a:t>
            </a:r>
          </a:p>
          <a:p>
            <a:pPr marL="285750" indent="-285750">
              <a:spcAft>
                <a:spcPts val="1200"/>
              </a:spcAft>
              <a:buFont typeface="Arial"/>
              <a:buChar char="•"/>
            </a:pPr>
            <a:r>
              <a:rPr lang="en-GB" dirty="0" smtClean="0"/>
              <a:t>Advanced screen </a:t>
            </a:r>
            <a:r>
              <a:rPr lang="en-GB" b="1" dirty="0">
                <a:solidFill>
                  <a:srgbClr val="1F497D"/>
                </a:solidFill>
              </a:rPr>
              <a:t>layout </a:t>
            </a:r>
            <a:r>
              <a:rPr lang="en-GB" b="1" dirty="0" smtClean="0">
                <a:solidFill>
                  <a:srgbClr val="1F497D"/>
                </a:solidFill>
              </a:rPr>
              <a:t>manager</a:t>
            </a:r>
            <a:endParaRPr lang="en-GB" b="1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0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Caplin does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Caplin provides technology to help you build a web trading platform.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Applications</a:t>
            </a:r>
          </a:p>
          <a:p>
            <a:r>
              <a:rPr lang="en-US" dirty="0" smtClean="0"/>
              <a:t>Tools</a:t>
            </a:r>
          </a:p>
          <a:p>
            <a:r>
              <a:rPr lang="en-US" dirty="0" smtClean="0"/>
              <a:t>APIs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And Professional Services.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9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Caplin Product Categories</a:t>
            </a:r>
            <a:endParaRPr lang="en-US" dirty="0"/>
          </a:p>
        </p:txBody>
      </p:sp>
      <p:pic>
        <p:nvPicPr>
          <p:cNvPr id="5" name="Picture 4" descr="icon-ct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120" y="1809135"/>
            <a:ext cx="762000" cy="76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27137" y="1957197"/>
            <a:ext cx="2032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Caplin Trader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23386" y="3004912"/>
            <a:ext cx="2288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Caplin Platform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230044" y="4073447"/>
            <a:ext cx="33841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Caplin Integration Suite</a:t>
            </a:r>
            <a:endParaRPr lang="en-US" sz="2400" dirty="0"/>
          </a:p>
        </p:txBody>
      </p:sp>
      <p:pic>
        <p:nvPicPr>
          <p:cNvPr id="10" name="Picture 9" descr="icon-platfor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120" y="2865814"/>
            <a:ext cx="762000" cy="762000"/>
          </a:xfrm>
          <a:prstGeom prst="rect">
            <a:avLst/>
          </a:prstGeom>
        </p:spPr>
      </p:pic>
      <p:pic>
        <p:nvPicPr>
          <p:cNvPr id="11" name="Picture 10" descr="icon-ci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120" y="3922493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0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C:\Documents and Settings\paul\Desktop\Caplin Collateral\CT screenshots\fut_opt daylight 01 plus ticke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48208" y="2225299"/>
            <a:ext cx="2445053" cy="1833790"/>
          </a:xfrm>
          <a:prstGeom prst="rect">
            <a:avLst/>
          </a:prstGeom>
          <a:noFill/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C:\Documents and Settings\paul\Desktop\Caplin Collateral\CT screenshots\fut_opt midnight 01_s0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99239" y="1425106"/>
            <a:ext cx="2445053" cy="1833790"/>
          </a:xfrm>
          <a:prstGeom prst="rect">
            <a:avLst/>
          </a:prstGeom>
          <a:noFill/>
          <a:ln>
            <a:noFill/>
          </a:ln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00" descr="C:\Documents and Settings\paul\Desktop\Caplin Collateral\CT screenshots\fut_opt daylight oil options 01_s0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0516" y="1695751"/>
            <a:ext cx="2445053" cy="1833790"/>
          </a:xfrm>
          <a:prstGeom prst="rect">
            <a:avLst/>
          </a:prstGeom>
          <a:noFill/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01" descr="image25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44429" y="2479516"/>
            <a:ext cx="2445053" cy="1833790"/>
          </a:xfrm>
          <a:prstGeom prst="rect">
            <a:avLst/>
          </a:prstGeom>
          <a:noFill/>
          <a:ln w="38100" cap="flat" cmpd="sng">
            <a:noFill/>
            <a:prstDash val="solid"/>
            <a:miter lim="0"/>
            <a:headEnd type="none" w="med" len="med"/>
            <a:tailEnd type="none" w="med" len="med"/>
          </a:ln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3" name="Picture 102" descr="consensus engine v02.1 RED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76" y="3258896"/>
            <a:ext cx="2445053" cy="176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4" name="Picture 103" descr="dbrnd_iphone.png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4150" y="1374237"/>
            <a:ext cx="778222" cy="1448995"/>
          </a:xfrm>
          <a:prstGeom prst="rect">
            <a:avLst/>
          </a:prstGeom>
          <a:effectLst>
            <a:outerShdw blurRad="117475" dist="127000" dir="2700000" sx="102000" sy="102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5" name="TextBox 104"/>
          <p:cNvSpPr txBox="1"/>
          <p:nvPr/>
        </p:nvSpPr>
        <p:spPr>
          <a:xfrm>
            <a:off x="3473421" y="6604084"/>
            <a:ext cx="28049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All applications designed and built by Caplin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6" name="Picture 105" descr="futures_trading.png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38542" y="3713925"/>
            <a:ext cx="2445053" cy="1766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7" name="Picture 106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95157" y="4436874"/>
            <a:ext cx="2445052" cy="1758698"/>
          </a:xfrm>
          <a:prstGeom prst="rect">
            <a:avLst/>
          </a:prstGeom>
          <a:noFill/>
          <a:ln>
            <a:noFill/>
          </a:ln>
          <a:effectLst>
            <a:outerShdw blurRad="381000" dist="2540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634"/>
          <a:stretch/>
        </p:blipFill>
        <p:spPr bwMode="auto">
          <a:xfrm>
            <a:off x="590516" y="4146602"/>
            <a:ext cx="2983029" cy="2719563"/>
          </a:xfrm>
          <a:prstGeom prst="rect">
            <a:avLst/>
          </a:prstGeom>
          <a:effectLst>
            <a:outerShdw blurRad="117475" dist="127000" dir="2700000" sx="102000" sy="102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does it look like?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2132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trading platforms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layer of software to provide users with real-time access to trading services over the web.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This should include:</a:t>
            </a:r>
          </a:p>
          <a:p>
            <a:pPr lvl="1"/>
            <a:r>
              <a:rPr lang="en-US" sz="2000" dirty="0" smtClean="0"/>
              <a:t>Connectivity to information, pricing and trading systems</a:t>
            </a:r>
          </a:p>
          <a:p>
            <a:pPr lvl="1"/>
            <a:r>
              <a:rPr lang="en-US" sz="2000" dirty="0" smtClean="0"/>
              <a:t>Normalization of data</a:t>
            </a:r>
          </a:p>
          <a:p>
            <a:pPr lvl="1"/>
            <a:r>
              <a:rPr lang="en-US" sz="2000" dirty="0" err="1" smtClean="0"/>
              <a:t>Permissioning</a:t>
            </a:r>
            <a:endParaRPr lang="en-US" sz="2000" dirty="0" smtClean="0"/>
          </a:p>
          <a:p>
            <a:pPr lvl="1"/>
            <a:r>
              <a:rPr lang="en-US" sz="2000" dirty="0" smtClean="0"/>
              <a:t>Data management and enhancement</a:t>
            </a:r>
          </a:p>
          <a:p>
            <a:pPr lvl="1"/>
            <a:r>
              <a:rPr lang="en-US" sz="2000" dirty="0" smtClean="0"/>
              <a:t>Latency control</a:t>
            </a:r>
          </a:p>
          <a:p>
            <a:pPr lvl="1"/>
            <a:r>
              <a:rPr lang="en-US" sz="2000" dirty="0" smtClean="0"/>
              <a:t>End-user display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8016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14447" y="1222845"/>
            <a:ext cx="7143263" cy="4926417"/>
            <a:chOff x="614447" y="1025036"/>
            <a:chExt cx="7143263" cy="4926417"/>
          </a:xfrm>
        </p:grpSpPr>
        <p:sp>
          <p:nvSpPr>
            <p:cNvPr id="39" name="Rectangle 38"/>
            <p:cNvSpPr/>
            <p:nvPr/>
          </p:nvSpPr>
          <p:spPr>
            <a:xfrm>
              <a:off x="1710174" y="5070660"/>
              <a:ext cx="5806748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000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10174" y="4827931"/>
              <a:ext cx="5806748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710174" y="4584228"/>
              <a:ext cx="5806748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614447" y="4510891"/>
              <a:ext cx="1085709" cy="762544"/>
              <a:chOff x="614447" y="4680217"/>
              <a:chExt cx="1085709" cy="762544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614447" y="4680217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Post-trade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614447" y="4927991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Execution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14447" y="5165762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Pre-trade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1801092" y="5355356"/>
              <a:ext cx="5956618" cy="313341"/>
              <a:chOff x="1807131" y="5529742"/>
              <a:chExt cx="5956618" cy="313341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807131" y="5529742"/>
                <a:ext cx="749686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FX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050130" y="5529742"/>
                <a:ext cx="148723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Fixed Income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931048" y="5529742"/>
                <a:ext cx="1003370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Equities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361545" y="5529742"/>
                <a:ext cx="140220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Derivatives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1762743" y="4468759"/>
              <a:ext cx="5794335" cy="922733"/>
              <a:chOff x="1768782" y="4727810"/>
              <a:chExt cx="5794335" cy="922733"/>
            </a:xfrm>
          </p:grpSpPr>
          <p:pic>
            <p:nvPicPr>
              <p:cNvPr id="57" name="Picture 56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8782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8" name="Picture 57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77531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9" name="Picture 58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40384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60" name="Picture 59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13493" y="4727810"/>
                <a:ext cx="922733" cy="922733"/>
              </a:xfrm>
              <a:prstGeom prst="rect">
                <a:avLst/>
              </a:prstGeom>
            </p:spPr>
          </p:pic>
        </p:grpSp>
        <p:pic>
          <p:nvPicPr>
            <p:cNvPr id="62" name="Picture 61" descr="device-desktop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5042" y="1025036"/>
              <a:ext cx="1273874" cy="1075408"/>
            </a:xfrm>
            <a:prstGeom prst="rect">
              <a:avLst/>
            </a:prstGeom>
          </p:spPr>
        </p:pic>
        <p:pic>
          <p:nvPicPr>
            <p:cNvPr id="82" name="Picture 81" descr="device-laptop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4935" y="1313739"/>
              <a:ext cx="1301567" cy="756940"/>
            </a:xfrm>
            <a:prstGeom prst="rect">
              <a:avLst/>
            </a:prstGeom>
          </p:spPr>
        </p:pic>
        <p:pic>
          <p:nvPicPr>
            <p:cNvPr id="83" name="Picture 82" descr="device-smartphone.pn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9048" y="1510110"/>
              <a:ext cx="281544" cy="590782"/>
            </a:xfrm>
            <a:prstGeom prst="rect">
              <a:avLst/>
            </a:prstGeom>
          </p:spPr>
        </p:pic>
        <p:pic>
          <p:nvPicPr>
            <p:cNvPr id="84" name="Picture 83" descr="device-tablet.pn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4957" y="1303472"/>
              <a:ext cx="950790" cy="7984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700156" y="5668697"/>
              <a:ext cx="5828401" cy="282756"/>
            </a:xfrm>
            <a:prstGeom prst="rect">
              <a:avLst/>
            </a:prstGeom>
            <a:noFill/>
            <a:effectLst/>
          </p:spPr>
          <p:txBody>
            <a:bodyPr wrap="square" lIns="108000" tIns="0" bIns="46800" rtlCol="0" anchor="ctr" anchorCtr="0">
              <a:noAutofit/>
            </a:bodyPr>
            <a:lstStyle>
              <a:defPPr>
                <a:defRPr lang="en-US"/>
              </a:defPPr>
              <a:lvl1pPr marR="0" lvl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5557838" algn="l"/>
                </a:tabLst>
                <a:defRPr sz="1600" b="1" kern="0" spc="0">
                  <a:solidFill>
                    <a:srgbClr val="376092"/>
                  </a:solidFill>
                  <a:cs typeface="Calibri"/>
                </a:defRPr>
              </a:lvl1pPr>
            </a:lstStyle>
            <a:p>
              <a:r>
                <a:rPr lang="en-US" b="0" dirty="0">
                  <a:latin typeface="Arial"/>
                </a:rPr>
                <a:t>Trading and information systems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08759" y="2738498"/>
              <a:ext cx="5816331" cy="226955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710391" y="2168539"/>
              <a:ext cx="5814694" cy="492953"/>
            </a:xfrm>
            <a:prstGeom prst="rect">
              <a:avLst/>
            </a:prstGeom>
            <a:solidFill>
              <a:srgbClr val="558ED5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Calibri"/>
                  <a:cs typeface="Calibri"/>
                </a:defRPr>
              </a:lvl1pPr>
            </a:lstStyle>
            <a:p>
              <a:pPr defTabSz="457200"/>
              <a:r>
                <a:rPr lang="en-US" sz="1600" dirty="0" smtClean="0">
                  <a:solidFill>
                    <a:prstClr val="white"/>
                  </a:solidFill>
                  <a:latin typeface="Arial"/>
                </a:rPr>
                <a:t>Presentation</a:t>
              </a:r>
              <a:endParaRPr lang="en-US" sz="16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714174" y="3042055"/>
              <a:ext cx="5802747" cy="297139"/>
            </a:xfrm>
            <a:prstGeom prst="rect">
              <a:avLst/>
            </a:prstGeom>
            <a:solidFill>
              <a:srgbClr val="558ED5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Calibri"/>
                  <a:cs typeface="Calibri"/>
                </a:defRPr>
              </a:lvl1pPr>
            </a:lstStyle>
            <a:p>
              <a:pPr defTabSz="457200"/>
              <a:r>
                <a:rPr lang="en-US" sz="1600" dirty="0" smtClean="0">
                  <a:solidFill>
                    <a:prstClr val="white"/>
                  </a:solidFill>
                  <a:latin typeface="Arial"/>
                </a:rPr>
                <a:t>Distribution</a:t>
              </a:r>
              <a:endParaRPr lang="en-US" sz="16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14175" y="3397108"/>
              <a:ext cx="5802747" cy="462119"/>
            </a:xfrm>
            <a:prstGeom prst="rect">
              <a:avLst/>
            </a:prstGeom>
            <a:solidFill>
              <a:srgbClr val="558ED5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Calibri"/>
                  <a:cs typeface="Calibri"/>
                </a:defRPr>
              </a:lvl1pPr>
            </a:lstStyle>
            <a:p>
              <a:pPr defTabSz="457200"/>
              <a:r>
                <a:rPr lang="en-US" sz="1600" dirty="0" smtClean="0">
                  <a:solidFill>
                    <a:prstClr val="white"/>
                  </a:solidFill>
                  <a:latin typeface="Arial"/>
                </a:rPr>
                <a:t>Web trading services</a:t>
              </a:r>
              <a:endParaRPr lang="en-US" sz="1600" dirty="0">
                <a:solidFill>
                  <a:prstClr val="white"/>
                </a:solidFill>
                <a:latin typeface="Arial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714182" y="3922540"/>
              <a:ext cx="5802740" cy="503674"/>
            </a:xfrm>
            <a:prstGeom prst="rect">
              <a:avLst/>
            </a:prstGeom>
            <a:solidFill>
              <a:srgbClr val="558ED5"/>
            </a:solidFill>
            <a:effectLst/>
          </p:spPr>
          <p:txBody>
            <a:bodyPr wrap="square" tIns="0" bIns="0" rtlCol="0" anchor="ctr" anchorCtr="0">
              <a:noAutofit/>
            </a:bodyPr>
            <a:lstStyle>
              <a:defPPr>
                <a:defRPr lang="en-US"/>
              </a:defPPr>
              <a:lvl1pPr algn="ctr">
                <a:defRPr sz="1200" b="1">
                  <a:solidFill>
                    <a:schemeClr val="bg1"/>
                  </a:solidFill>
                  <a:latin typeface="Calibri"/>
                  <a:cs typeface="Calibri"/>
                </a:defRPr>
              </a:lvl1pPr>
            </a:lstStyle>
            <a:p>
              <a:pPr defTabSz="457200"/>
              <a:r>
                <a:rPr lang="en-US" sz="1600" dirty="0" smtClean="0">
                  <a:solidFill>
                    <a:prstClr val="white"/>
                  </a:solidFill>
                  <a:latin typeface="Arial"/>
                </a:rPr>
                <a:t>Integration</a:t>
              </a:r>
              <a:endParaRPr lang="en-US" sz="1600" dirty="0">
                <a:solidFill>
                  <a:prstClr val="white"/>
                </a:solidFill>
                <a:latin typeface="Arial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43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00"/>
                </a:solidFill>
              </a:rPr>
              <a:t>Web trading </a:t>
            </a:r>
            <a:r>
              <a:rPr lang="en-US" sz="3200" dirty="0" smtClean="0">
                <a:solidFill>
                  <a:srgbClr val="000000"/>
                </a:solidFill>
              </a:rPr>
              <a:t>architecture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4779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14447" y="1222845"/>
            <a:ext cx="7145437" cy="4926417"/>
            <a:chOff x="614447" y="1025036"/>
            <a:chExt cx="7145437" cy="4926417"/>
          </a:xfrm>
        </p:grpSpPr>
        <p:sp>
          <p:nvSpPr>
            <p:cNvPr id="39" name="Rectangle 38"/>
            <p:cNvSpPr/>
            <p:nvPr/>
          </p:nvSpPr>
          <p:spPr>
            <a:xfrm>
              <a:off x="1712347" y="5070660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2000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1712347" y="4827931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712347" y="4584228"/>
              <a:ext cx="5814917" cy="165557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ysClr val="window" lastClr="FFFFFF"/>
                </a:solidFill>
                <a:latin typeface="Arial"/>
                <a:cs typeface="Calibri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1803266" y="5355356"/>
              <a:ext cx="5956618" cy="313341"/>
              <a:chOff x="1807131" y="5529742"/>
              <a:chExt cx="5956618" cy="313341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807131" y="5529742"/>
                <a:ext cx="749686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FX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050130" y="5529742"/>
                <a:ext cx="148723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Fixed Income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931048" y="5529742"/>
                <a:ext cx="1003370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Equities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361545" y="5529742"/>
                <a:ext cx="1402204" cy="313341"/>
              </a:xfrm>
              <a:prstGeom prst="rect">
                <a:avLst/>
              </a:prstGeom>
              <a:noFill/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2800">
                    <a:latin typeface="Arial Black"/>
                    <a:cs typeface="Arial Black"/>
                  </a:defRPr>
                </a:lvl1pPr>
              </a:lstStyle>
              <a:p>
                <a:pPr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Derivatives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1764917" y="4468759"/>
              <a:ext cx="5794335" cy="922733"/>
              <a:chOff x="1768782" y="4727810"/>
              <a:chExt cx="5794335" cy="922733"/>
            </a:xfrm>
          </p:grpSpPr>
          <p:pic>
            <p:nvPicPr>
              <p:cNvPr id="57" name="Picture 56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68782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8" name="Picture 57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77531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59" name="Picture 58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40384" y="4727810"/>
                <a:ext cx="922733" cy="922733"/>
              </a:xfrm>
              <a:prstGeom prst="rect">
                <a:avLst/>
              </a:prstGeom>
            </p:spPr>
          </p:pic>
          <p:pic>
            <p:nvPicPr>
              <p:cNvPr id="60" name="Picture 59" descr="Home-Server-icon.pn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13493" y="4727810"/>
                <a:ext cx="922733" cy="922733"/>
              </a:xfrm>
              <a:prstGeom prst="rect">
                <a:avLst/>
              </a:prstGeom>
            </p:spPr>
          </p:pic>
        </p:grpSp>
        <p:pic>
          <p:nvPicPr>
            <p:cNvPr id="62" name="Picture 61" descr="device-desktop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67216" y="1025036"/>
              <a:ext cx="1273874" cy="1075408"/>
            </a:xfrm>
            <a:prstGeom prst="rect">
              <a:avLst/>
            </a:prstGeom>
          </p:spPr>
        </p:pic>
        <p:pic>
          <p:nvPicPr>
            <p:cNvPr id="82" name="Picture 81" descr="device-laptop.pn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7109" y="1313739"/>
              <a:ext cx="1301567" cy="756940"/>
            </a:xfrm>
            <a:prstGeom prst="rect">
              <a:avLst/>
            </a:prstGeom>
          </p:spPr>
        </p:pic>
        <p:pic>
          <p:nvPicPr>
            <p:cNvPr id="83" name="Picture 82" descr="device-smartphone.pn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1222" y="1510110"/>
              <a:ext cx="281544" cy="590782"/>
            </a:xfrm>
            <a:prstGeom prst="rect">
              <a:avLst/>
            </a:prstGeom>
          </p:spPr>
        </p:pic>
        <p:pic>
          <p:nvPicPr>
            <p:cNvPr id="84" name="Picture 83" descr="device-tablet.pn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7131" y="1303472"/>
              <a:ext cx="950790" cy="798479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702330" y="5668697"/>
              <a:ext cx="5828401" cy="282756"/>
            </a:xfrm>
            <a:prstGeom prst="rect">
              <a:avLst/>
            </a:prstGeom>
            <a:noFill/>
            <a:effectLst/>
          </p:spPr>
          <p:txBody>
            <a:bodyPr wrap="square" lIns="108000" tIns="0" bIns="46800" rtlCol="0" anchor="ctr" anchorCtr="0">
              <a:noAutofit/>
            </a:bodyPr>
            <a:lstStyle>
              <a:defPPr>
                <a:defRPr lang="en-US"/>
              </a:defPPr>
              <a:lvl1pPr marR="0" lvl="0" algn="ctr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5557838" algn="l"/>
                </a:tabLst>
                <a:defRPr sz="1600" b="1" kern="0" spc="0">
                  <a:solidFill>
                    <a:srgbClr val="376092"/>
                  </a:solidFill>
                  <a:cs typeface="Calibri"/>
                </a:defRPr>
              </a:lvl1pPr>
            </a:lstStyle>
            <a:p>
              <a:r>
                <a:rPr lang="en-US" b="0" dirty="0">
                  <a:latin typeface="Arial"/>
                </a:rPr>
                <a:t>Trading and information systems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712326" y="2738498"/>
              <a:ext cx="5814938" cy="226955"/>
            </a:xfrm>
            <a:prstGeom prst="rect">
              <a:avLst/>
            </a:prstGeom>
            <a:solidFill>
              <a:srgbClr val="04396E">
                <a:alpha val="11000"/>
              </a:srgbClr>
            </a:solidFill>
            <a:effectLst/>
          </p:spPr>
          <p:txBody>
            <a:bodyPr wrap="square" tIns="36000" bIns="46800" rtlCol="0" anchor="ctr" anchorCtr="0">
              <a:noAutofit/>
            </a:bodyPr>
            <a:lstStyle/>
            <a:p>
              <a:pPr algn="ctr">
                <a:tabLst>
                  <a:tab pos="5557838" algn="l"/>
                </a:tabLst>
                <a:defRPr/>
              </a:pPr>
              <a:r>
                <a:rPr lang="en-US" sz="1400" kern="0" spc="2400" dirty="0" smtClean="0">
                  <a:solidFill>
                    <a:srgbClr val="376092"/>
                  </a:solidFill>
                  <a:latin typeface="Arial"/>
                  <a:cs typeface="Calibri"/>
                </a:rPr>
                <a:t> INTERNET</a:t>
              </a:r>
              <a:endParaRPr lang="en-US" sz="1400" kern="0" spc="2400" dirty="0">
                <a:solidFill>
                  <a:srgbClr val="376092"/>
                </a:solidFill>
                <a:latin typeface="Arial"/>
                <a:cs typeface="Calibri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712327" y="2164151"/>
              <a:ext cx="5814937" cy="497342"/>
              <a:chOff x="1713626" y="2333477"/>
              <a:chExt cx="5821760" cy="497342"/>
            </a:xfrm>
          </p:grpSpPr>
          <p:sp>
            <p:nvSpPr>
              <p:cNvPr id="75" name="Rectangle 35"/>
              <p:cNvSpPr>
                <a:spLocks/>
              </p:cNvSpPr>
              <p:nvPr/>
            </p:nvSpPr>
            <p:spPr bwMode="auto">
              <a:xfrm>
                <a:off x="1716274" y="2334242"/>
                <a:ext cx="5819112" cy="492242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1713626" y="2333477"/>
                <a:ext cx="1145799" cy="492440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Presentation</a:t>
                </a:r>
              </a:p>
            </p:txBody>
          </p:sp>
          <p:sp>
            <p:nvSpPr>
              <p:cNvPr id="77" name="Isosceles Triangle 76"/>
              <p:cNvSpPr/>
              <p:nvPr/>
            </p:nvSpPr>
            <p:spPr>
              <a:xfrm rot="5400000">
                <a:off x="2698254" y="2487421"/>
                <a:ext cx="496577" cy="190220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78" name="Picture 77" descr="icon-ct3.pn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2321" y="2389149"/>
                <a:ext cx="411480" cy="399327"/>
              </a:xfrm>
              <a:prstGeom prst="rect">
                <a:avLst/>
              </a:prstGeom>
            </p:spPr>
          </p:pic>
          <p:sp>
            <p:nvSpPr>
              <p:cNvPr id="79" name="TextBox 78"/>
              <p:cNvSpPr txBox="1"/>
              <p:nvPr/>
            </p:nvSpPr>
            <p:spPr>
              <a:xfrm>
                <a:off x="3695142" y="2389114"/>
                <a:ext cx="2725925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Trader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HTML Tools and Business Modules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4" name="Group 3"/>
            <p:cNvGrpSpPr/>
            <p:nvPr/>
          </p:nvGrpSpPr>
          <p:grpSpPr>
            <a:xfrm>
              <a:off x="1712272" y="3041828"/>
              <a:ext cx="5814992" cy="817399"/>
              <a:chOff x="1713566" y="3211154"/>
              <a:chExt cx="5833806" cy="817399"/>
            </a:xfrm>
          </p:grpSpPr>
          <p:sp>
            <p:nvSpPr>
              <p:cNvPr id="68" name="Rectangle 35"/>
              <p:cNvSpPr>
                <a:spLocks/>
              </p:cNvSpPr>
              <p:nvPr/>
            </p:nvSpPr>
            <p:spPr bwMode="auto">
              <a:xfrm>
                <a:off x="1713566" y="3211154"/>
                <a:ext cx="5833806" cy="817399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1714077" y="3211381"/>
                <a:ext cx="1145561" cy="297139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Distribution</a:t>
                </a:r>
              </a:p>
            </p:txBody>
          </p:sp>
          <p:sp>
            <p:nvSpPr>
              <p:cNvPr id="70" name="Isosceles Triangle 69"/>
              <p:cNvSpPr/>
              <p:nvPr/>
            </p:nvSpPr>
            <p:spPr>
              <a:xfrm rot="5400000">
                <a:off x="2800285" y="3266944"/>
                <a:ext cx="297138" cy="186016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1714078" y="3566434"/>
                <a:ext cx="1145561" cy="462119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 smtClean="0">
                    <a:solidFill>
                      <a:prstClr val="white"/>
                    </a:solidFill>
                    <a:latin typeface="Arial"/>
                  </a:rPr>
                  <a:t>Web trading services</a:t>
                </a:r>
                <a:endParaRPr lang="en-US" dirty="0">
                  <a:solidFill>
                    <a:prstClr val="white"/>
                  </a:solidFill>
                  <a:latin typeface="Arial"/>
                </a:endParaRPr>
              </a:p>
            </p:txBody>
          </p:sp>
          <p:sp>
            <p:nvSpPr>
              <p:cNvPr id="72" name="Isosceles Triangle 71"/>
              <p:cNvSpPr/>
              <p:nvPr/>
            </p:nvSpPr>
            <p:spPr>
              <a:xfrm rot="5400000">
                <a:off x="2716260" y="3702946"/>
                <a:ext cx="462118" cy="189095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73" name="Picture 72" descr="icon-platform.pn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6079" y="3449664"/>
                <a:ext cx="411480" cy="399327"/>
              </a:xfrm>
              <a:prstGeom prst="rect">
                <a:avLst/>
              </a:prstGeom>
            </p:spPr>
          </p:pic>
          <p:sp>
            <p:nvSpPr>
              <p:cNvPr id="74" name="TextBox 73"/>
              <p:cNvSpPr txBox="1"/>
              <p:nvPr/>
            </p:nvSpPr>
            <p:spPr>
              <a:xfrm>
                <a:off x="3698930" y="3449664"/>
                <a:ext cx="2725925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Platform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Web Trading Services and Distribution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1712273" y="3922214"/>
              <a:ext cx="5814992" cy="508867"/>
              <a:chOff x="1713566" y="4157389"/>
              <a:chExt cx="5825611" cy="508867"/>
            </a:xfrm>
          </p:grpSpPr>
          <p:sp>
            <p:nvSpPr>
              <p:cNvPr id="63" name="Rectangle 35"/>
              <p:cNvSpPr>
                <a:spLocks/>
              </p:cNvSpPr>
              <p:nvPr/>
            </p:nvSpPr>
            <p:spPr bwMode="auto">
              <a:xfrm>
                <a:off x="1713566" y="4157389"/>
                <a:ext cx="5825611" cy="504000"/>
              </a:xfrm>
              <a:prstGeom prst="rect">
                <a:avLst/>
              </a:prstGeom>
              <a:pattFill prst="ltUpDiag">
                <a:fgClr>
                  <a:schemeClr val="tx2">
                    <a:lumMod val="40000"/>
                    <a:lumOff val="60000"/>
                  </a:schemeClr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n>
                <a:noFill/>
              </a:ln>
              <a:effectLst/>
              <a:extLst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 anchorCtr="0">
                <a:noAutofit/>
              </a:bodyPr>
              <a:lstStyle/>
              <a:p>
                <a:pPr algn="ctr" defTabSz="457200">
                  <a:lnSpc>
                    <a:spcPct val="80000"/>
                  </a:lnSpc>
                  <a:spcAft>
                    <a:spcPts val="300"/>
                  </a:spcAft>
                </a:pPr>
                <a:endParaRPr lang="en-US" sz="1200" b="1" kern="0" dirty="0">
                  <a:solidFill>
                    <a:srgbClr val="FFFFFF"/>
                  </a:solidFill>
                  <a:latin typeface="Arial"/>
                  <a:cs typeface="Calibri"/>
                  <a:sym typeface="Gill Sans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1714083" y="4157715"/>
                <a:ext cx="1145561" cy="503674"/>
              </a:xfrm>
              <a:prstGeom prst="rect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>
                <a:defPPr>
                  <a:defRPr lang="en-US"/>
                </a:defPPr>
                <a:lvl1pPr algn="ctr">
                  <a:defRPr sz="1200" b="1">
                    <a:solidFill>
                      <a:schemeClr val="bg1"/>
                    </a:solidFill>
                    <a:latin typeface="Calibri"/>
                    <a:cs typeface="Calibri"/>
                  </a:defRPr>
                </a:lvl1pPr>
              </a:lstStyle>
              <a:p>
                <a:pPr defTabSz="457200"/>
                <a:r>
                  <a:rPr lang="en-US" dirty="0">
                    <a:solidFill>
                      <a:prstClr val="white"/>
                    </a:solidFill>
                    <a:latin typeface="Arial"/>
                  </a:rPr>
                  <a:t>Integration</a:t>
                </a:r>
              </a:p>
            </p:txBody>
          </p:sp>
          <p:sp>
            <p:nvSpPr>
              <p:cNvPr id="65" name="Isosceles Triangle 64"/>
              <p:cNvSpPr/>
              <p:nvPr/>
            </p:nvSpPr>
            <p:spPr>
              <a:xfrm rot="5400000">
                <a:off x="2693182" y="4315005"/>
                <a:ext cx="503676" cy="189095"/>
              </a:xfrm>
              <a:prstGeom prst="triangle">
                <a:avLst/>
              </a:prstGeom>
              <a:solidFill>
                <a:srgbClr val="558ED5"/>
              </a:solidFill>
              <a:effectLst/>
            </p:spPr>
            <p:txBody>
              <a:bodyPr wrap="square" tIns="0" bIns="0" rtlCol="0" anchor="ctr" anchorCtr="0">
                <a:noAutofit/>
              </a:bodyPr>
              <a:lstStyle/>
              <a:p>
                <a:pPr algn="ctr" defTabSz="457200"/>
                <a:endParaRPr lang="en-US" sz="1200" b="1" dirty="0">
                  <a:solidFill>
                    <a:prstClr val="white"/>
                  </a:solidFill>
                  <a:latin typeface="Arial"/>
                  <a:cs typeface="Calibri"/>
                </a:endParaRPr>
              </a:p>
            </p:txBody>
          </p:sp>
          <p:pic>
            <p:nvPicPr>
              <p:cNvPr id="66" name="Picture 65" descr="icon-cis.png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76112" y="4210139"/>
                <a:ext cx="411480" cy="399327"/>
              </a:xfrm>
              <a:prstGeom prst="rect">
                <a:avLst/>
              </a:prstGeom>
            </p:spPr>
          </p:pic>
          <p:sp>
            <p:nvSpPr>
              <p:cNvPr id="67" name="TextBox 66"/>
              <p:cNvSpPr txBox="1"/>
              <p:nvPr/>
            </p:nvSpPr>
            <p:spPr>
              <a:xfrm>
                <a:off x="3698930" y="4228916"/>
                <a:ext cx="2725925" cy="437340"/>
              </a:xfrm>
              <a:prstGeom prst="rect">
                <a:avLst/>
              </a:prstGeom>
              <a:noFill/>
              <a:effectLst/>
            </p:spPr>
            <p:txBody>
              <a:bodyPr wrap="square" lIns="0" tIns="0" rIns="0" bIns="0" rtlCol="0">
                <a:noAutofit/>
              </a:bodyPr>
              <a:lstStyle/>
              <a:p>
                <a:pPr defTabSz="457200">
                  <a:defRPr/>
                </a:pPr>
                <a:r>
                  <a:rPr lang="en-GB" sz="1200" b="1" kern="0" dirty="0">
                    <a:solidFill>
                      <a:srgbClr val="262626"/>
                    </a:solidFill>
                    <a:latin typeface="Arial"/>
                    <a:cs typeface="Calibri"/>
                  </a:rPr>
                  <a:t>Caplin </a:t>
                </a:r>
                <a:r>
                  <a:rPr lang="en-GB" sz="1200" b="1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Integration Suite</a:t>
                </a:r>
              </a:p>
              <a:p>
                <a:pPr defTabSz="457200">
                  <a:defRPr/>
                </a:pPr>
                <a:r>
                  <a:rPr lang="en-GB" sz="1200" kern="0" dirty="0" smtClean="0">
                    <a:solidFill>
                      <a:srgbClr val="262626"/>
                    </a:solidFill>
                    <a:latin typeface="Arial"/>
                    <a:cs typeface="Calibri"/>
                  </a:rPr>
                  <a:t>Integration APIs and Tools</a:t>
                </a:r>
                <a:endParaRPr lang="en-GB" sz="1200" kern="0" dirty="0">
                  <a:solidFill>
                    <a:srgbClr val="262626"/>
                  </a:solidFill>
                  <a:latin typeface="Arial"/>
                  <a:cs typeface="Calibri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14447" y="4510891"/>
              <a:ext cx="1085709" cy="762544"/>
              <a:chOff x="614447" y="4680217"/>
              <a:chExt cx="1085709" cy="762544"/>
            </a:xfrm>
          </p:grpSpPr>
          <p:sp>
            <p:nvSpPr>
              <p:cNvPr id="61" name="TextBox 60"/>
              <p:cNvSpPr txBox="1"/>
              <p:nvPr/>
            </p:nvSpPr>
            <p:spPr>
              <a:xfrm>
                <a:off x="614447" y="4680217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Post-trade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614447" y="4927991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Execution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614447" y="5165762"/>
                <a:ext cx="10857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defRPr/>
                </a:pPr>
                <a:r>
                  <a:rPr lang="en-US" sz="1200" kern="0" dirty="0" smtClean="0">
                    <a:solidFill>
                      <a:srgbClr val="376092"/>
                    </a:solidFill>
                    <a:latin typeface="Arial"/>
                    <a:cs typeface="Calibri"/>
                  </a:rPr>
                  <a:t>Pre-trade</a:t>
                </a:r>
                <a:endParaRPr lang="en-US" sz="1200" kern="0" dirty="0">
                  <a:solidFill>
                    <a:srgbClr val="376092"/>
                  </a:solidFill>
                  <a:latin typeface="Arial"/>
                  <a:cs typeface="Calibri"/>
                </a:endParaRPr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3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00"/>
                </a:solidFill>
              </a:rPr>
              <a:t>Caplin Product </a:t>
            </a:r>
            <a:r>
              <a:rPr lang="en-US" sz="3200" dirty="0" smtClean="0">
                <a:solidFill>
                  <a:srgbClr val="000000"/>
                </a:solidFill>
              </a:rPr>
              <a:t>Categories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8439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8EB4E3"/>
        </a:solidFill>
        <a:ln>
          <a:noFill/>
        </a:ln>
        <a:effectLst/>
        <a:extLst/>
      </a:spPr>
      <a:bodyPr lIns="0" tIns="0" rIns="0" bIns="0" anchor="ctr"/>
      <a:lstStyle>
        <a:defPPr algn="ctr" defTabSz="457200">
          <a:defRPr sz="1200" b="1" dirty="0" smtClean="0">
            <a:solidFill>
              <a:srgbClr val="FFFFFF"/>
            </a:solidFill>
            <a:latin typeface="Arial"/>
            <a:ea typeface="ヒラギノ角ゴ ProN W3" charset="0"/>
            <a:cs typeface="Arial"/>
            <a:sym typeface="Gill Sans" charset="0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</Template>
  <TotalTime>0</TotalTime>
  <Words>1027</Words>
  <Application>Microsoft Office PowerPoint</Application>
  <PresentationFormat>On-screen Show (4:3)</PresentationFormat>
  <Paragraphs>440</Paragraphs>
  <Slides>35</Slides>
  <Notes>31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4-3-pp-pres</vt:lpstr>
      <vt:lpstr>1_4-3-pp-pres</vt:lpstr>
      <vt:lpstr>2_4-3-pp-pres</vt:lpstr>
      <vt:lpstr>3_4-3-pp-pres</vt:lpstr>
      <vt:lpstr>The Caplin Software Stack</vt:lpstr>
      <vt:lpstr>Agenda</vt:lpstr>
      <vt:lpstr>What Caplin does</vt:lpstr>
      <vt:lpstr>What Caplin does</vt:lpstr>
      <vt:lpstr>Caplin Product Categories</vt:lpstr>
      <vt:lpstr>What does it look like?</vt:lpstr>
      <vt:lpstr>Web trading platforms</vt:lpstr>
      <vt:lpstr>Web trading architecture</vt:lpstr>
      <vt:lpstr>Caplin Product Categories</vt:lpstr>
      <vt:lpstr>Caplin Products and Services</vt:lpstr>
      <vt:lpstr>How does this look in practice?</vt:lpstr>
      <vt:lpstr>The Caplin Stack</vt:lpstr>
      <vt:lpstr>The Caplin Platform</vt:lpstr>
      <vt:lpstr>Liberator</vt:lpstr>
      <vt:lpstr>Transformer</vt:lpstr>
      <vt:lpstr>The Caplin Platform</vt:lpstr>
      <vt:lpstr>Inside the Caplin Platform</vt:lpstr>
      <vt:lpstr>Features</vt:lpstr>
      <vt:lpstr>Platform Features</vt:lpstr>
      <vt:lpstr>More Features</vt:lpstr>
      <vt:lpstr>Architecture</vt:lpstr>
      <vt:lpstr>Caplin Platform and APIs</vt:lpstr>
      <vt:lpstr>How does the Caplin Platform work?</vt:lpstr>
      <vt:lpstr>How does the Caplin Platform work?</vt:lpstr>
      <vt:lpstr>How does the Caplin Platform work?</vt:lpstr>
      <vt:lpstr>Deployment Framework</vt:lpstr>
      <vt:lpstr>Caplin Platform Deployment Framework - Blades</vt:lpstr>
      <vt:lpstr>Director</vt:lpstr>
      <vt:lpstr>PowerPoint Presentation</vt:lpstr>
      <vt:lpstr>Network architecture</vt:lpstr>
      <vt:lpstr>Developing</vt:lpstr>
      <vt:lpstr>Developing</vt:lpstr>
      <vt:lpstr>BladeRunner</vt:lpstr>
      <vt:lpstr>BladeRunner</vt:lpstr>
      <vt:lpstr>Caplin Trader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2013-07-21T06:58:08Z</dcterms:created>
  <dcterms:modified xsi:type="dcterms:W3CDTF">2013-10-06T12:38:08Z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